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8" r:id="rId2"/>
    <p:sldId id="275" r:id="rId3"/>
    <p:sldId id="280" r:id="rId4"/>
    <p:sldId id="281" r:id="rId5"/>
    <p:sldId id="279" r:id="rId6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5500C68-CC34-4D4C-BFEF-C5A57A359DA4}">
          <p14:sldIdLst>
            <p14:sldId id="278"/>
            <p14:sldId id="275"/>
            <p14:sldId id="280"/>
            <p14:sldId id="281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2FD"/>
    <a:srgbClr val="0000FF"/>
    <a:srgbClr val="B6EBFC"/>
    <a:srgbClr val="3399FF"/>
    <a:srgbClr val="FFFFCC"/>
    <a:srgbClr val="FF7C80"/>
    <a:srgbClr val="FF6699"/>
    <a:srgbClr val="CCFFCC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8" autoAdjust="0"/>
    <p:restoredTop sz="94660"/>
  </p:normalViewPr>
  <p:slideViewPr>
    <p:cSldViewPr>
      <p:cViewPr varScale="1">
        <p:scale>
          <a:sx n="68" d="100"/>
          <a:sy n="68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0722E-96E5-4A84-A13D-A072DA949676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5D50-D951-4567-8DA4-F8FCBB9A9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8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612775"/>
            <a:ext cx="5916613" cy="3328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43545" y="4285084"/>
            <a:ext cx="6048672" cy="5184576"/>
          </a:xfrm>
        </p:spPr>
        <p:txBody>
          <a:bodyPr/>
          <a:lstStyle/>
          <a:p>
            <a:r>
              <a:rPr kumimoji="1" lang="ja-JP" altLang="en-US" sz="1400" dirty="0"/>
              <a:t>　ここからは、ご提出いただく書類について説明いたします。</a:t>
            </a:r>
          </a:p>
          <a:p>
            <a:r>
              <a:rPr kumimoji="1" lang="ja-JP" altLang="en-US" sz="1400" dirty="0"/>
              <a:t>　①加入する場合には、「退職会員移行届・加入届」をご提出いただきます。</a:t>
            </a:r>
          </a:p>
          <a:p>
            <a:r>
              <a:rPr kumimoji="1" lang="ja-JP" altLang="en-US" sz="1400" dirty="0"/>
              <a:t>　今年度退職予定の方には、資料の中に本人の住所などを印刷した「退職会員移行届・加入届」を配布しました。</a:t>
            </a:r>
          </a:p>
          <a:p>
            <a:r>
              <a:rPr kumimoji="1" lang="ja-JP" altLang="en-US" sz="1400" dirty="0"/>
              <a:t>この画面の見本のように、すでにブルーの箇所が記載されています。</a:t>
            </a:r>
          </a:p>
          <a:p>
            <a:r>
              <a:rPr kumimoji="1" lang="ja-JP" altLang="en-US" sz="1400" dirty="0"/>
              <a:t>　まず、お名前のところに自署してください。</a:t>
            </a:r>
          </a:p>
          <a:p>
            <a:r>
              <a:rPr kumimoji="1" lang="ja-JP" altLang="en-US" sz="1400" dirty="0"/>
              <a:t>　次に、電話番号を記入していただきますが、近年、退職後に働く方も多いので、日中繋がる番号を記入していただきますようお願いいたします。</a:t>
            </a:r>
          </a:p>
          <a:p>
            <a:r>
              <a:rPr kumimoji="1" lang="ja-JP" altLang="en-US" sz="1400" dirty="0"/>
              <a:t>　印字された部分は、現在の状況で作成してありますので、誤りがあったり、訂正したい場合は、線で消して、余白に正しい事項を記入してください。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配偶者は、冊子の</a:t>
            </a:r>
            <a:r>
              <a:rPr kumimoji="1" lang="en-US" altLang="ja-JP" sz="1400" dirty="0"/>
              <a:t>10</a:t>
            </a:r>
            <a:r>
              <a:rPr kumimoji="1" lang="ja-JP" altLang="en-US" sz="1400" dirty="0"/>
              <a:t>ページの記入例をご覧いただき、必要事項を記入してください。配偶者の「移行届・加入届」は、赤字の部分全てを記入いただきます。</a:t>
            </a:r>
          </a:p>
          <a:p>
            <a:r>
              <a:rPr kumimoji="1" lang="ja-JP" altLang="en-US" sz="1400" dirty="0"/>
              <a:t>　特に注意していただきたい箇所は、生年月日です。正確に、令和８年４月１日時点の満年齢で記入してください。年齢が間違っていたために、納めていただく負担金も間違ってしまった例もあります。誤りのないよう再確認を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次のスライドをご覧ください。</a:t>
            </a:r>
          </a:p>
          <a:p>
            <a:r>
              <a:rPr kumimoji="1" lang="ja-JP" altLang="en-US" sz="1400" dirty="0"/>
              <a:t>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ja-JP" dirty="0"/>
              <a:t>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922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828675"/>
            <a:ext cx="5916613" cy="3328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400" dirty="0"/>
              <a:t>　続いて、② 加入しない場合、もしくは、③ 掛金</a:t>
            </a:r>
            <a:r>
              <a:rPr kumimoji="1" lang="en-US" altLang="ja-JP" sz="1400" dirty="0"/>
              <a:t>1000</a:t>
            </a:r>
            <a:r>
              <a:rPr kumimoji="1" lang="ja-JP" altLang="en-US" sz="1400" dirty="0"/>
              <a:t>分の</a:t>
            </a:r>
            <a:r>
              <a:rPr kumimoji="1" lang="en-US" altLang="ja-JP" sz="1400" dirty="0"/>
              <a:t>5</a:t>
            </a:r>
            <a:r>
              <a:rPr kumimoji="1" lang="ja-JP" altLang="en-US" sz="1400" dirty="0"/>
              <a:t>を納めて現職会員を継続する場合には、「退会一時金請求書」をご提出いただきます。</a:t>
            </a:r>
          </a:p>
          <a:p>
            <a:r>
              <a:rPr kumimoji="1" lang="ja-JP" altLang="en-US" sz="1400" dirty="0"/>
              <a:t>　その際には「事由」欄に、（例</a:t>
            </a:r>
            <a:r>
              <a:rPr kumimoji="1" lang="en-US" altLang="ja-JP" sz="1400" dirty="0"/>
              <a:t>1</a:t>
            </a:r>
            <a:r>
              <a:rPr kumimoji="1" lang="ja-JP" altLang="en-US" sz="1400" dirty="0"/>
              <a:t>）もしくは（例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）のようにご記載ください。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そして中ほどにある請求者氏名に、ご署名をいただきます。</a:t>
            </a:r>
          </a:p>
          <a:p>
            <a:r>
              <a:rPr kumimoji="1" lang="ja-JP" altLang="en-US" sz="1400" dirty="0"/>
              <a:t>右下にある「最終所属所の所属長印」は必須となります。</a:t>
            </a:r>
          </a:p>
          <a:p>
            <a:r>
              <a:rPr kumimoji="1" lang="ja-JP" altLang="en-US" sz="1400" dirty="0"/>
              <a:t>　様式は、冊子</a:t>
            </a:r>
            <a:r>
              <a:rPr kumimoji="1" lang="en-US" altLang="ja-JP" sz="1400" dirty="0"/>
              <a:t>12</a:t>
            </a:r>
            <a:r>
              <a:rPr kumimoji="1" lang="ja-JP" altLang="en-US" sz="1400" dirty="0"/>
              <a:t>ページにありますので、こちらをコピーして作成してください。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次のスライドをご覧ください。</a:t>
            </a:r>
          </a:p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ja-JP" dirty="0"/>
              <a:t>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727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828675"/>
            <a:ext cx="5916613" cy="3328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400" dirty="0"/>
              <a:t>　最後に、④ </a:t>
            </a:r>
            <a:r>
              <a:rPr kumimoji="1" lang="en-US" altLang="ja-JP" sz="1400" dirty="0"/>
              <a:t>50</a:t>
            </a:r>
            <a:r>
              <a:rPr kumimoji="1" lang="ja-JP" altLang="en-US" sz="1400" dirty="0"/>
              <a:t>歳以上で退職する会員で、これまで通り掛金</a:t>
            </a:r>
            <a:r>
              <a:rPr kumimoji="1" lang="en-US" altLang="ja-JP" sz="1400" dirty="0"/>
              <a:t>1000</a:t>
            </a:r>
            <a:r>
              <a:rPr kumimoji="1" lang="ja-JP" altLang="en-US" sz="1400" dirty="0"/>
              <a:t>分の</a:t>
            </a:r>
            <a:r>
              <a:rPr kumimoji="1" lang="en-US" altLang="ja-JP" sz="1400" dirty="0"/>
              <a:t>10</a:t>
            </a:r>
            <a:r>
              <a:rPr kumimoji="1" lang="ja-JP" altLang="en-US" sz="1400" dirty="0"/>
              <a:t>を納めて現職会員を継続する方は、「現職会員継続調査票」をご提出いただきます。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退職後の勤務形態のいずれかに〇をつけていただき、もし分かる場合は退職後の所属名をご記載ください。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　様式は、冊子</a:t>
            </a:r>
            <a:r>
              <a:rPr kumimoji="1" lang="en-US" altLang="ja-JP" sz="1400" dirty="0"/>
              <a:t>14</a:t>
            </a:r>
            <a:r>
              <a:rPr kumimoji="1" lang="ja-JP" altLang="en-US" sz="1400" dirty="0"/>
              <a:t>ページにありますので、こちらをコピーして作成をお願い致します。</a:t>
            </a:r>
            <a:endParaRPr kumimoji="1"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　</a:t>
            </a:r>
            <a:r>
              <a:rPr lang="ja-JP" altLang="ja-JP" sz="1400" dirty="0"/>
              <a:t>次のスライドをご覧ください。</a:t>
            </a:r>
          </a:p>
          <a:p>
            <a:endParaRPr kumimoji="1" lang="ja-JP" altLang="en-US" sz="1400" dirty="0"/>
          </a:p>
          <a:p>
            <a:endParaRPr kumimoji="1" lang="ja-JP" altLang="en-US" sz="1400" dirty="0"/>
          </a:p>
          <a:p>
            <a:endParaRPr kumimoji="1" lang="ja-JP" altLang="en-US" sz="1400" dirty="0"/>
          </a:p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3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900113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100" y="5293195"/>
            <a:ext cx="5389563" cy="3339629"/>
          </a:xfrm>
        </p:spPr>
        <p:txBody>
          <a:bodyPr/>
          <a:lstStyle/>
          <a:p>
            <a:r>
              <a:rPr kumimoji="1" lang="ja-JP" altLang="en-US" sz="1400" dirty="0"/>
              <a:t>　退職に係る書類は、５０歳以上で退職する方は全員いずれかの書類提出が必要となります。</a:t>
            </a:r>
          </a:p>
          <a:p>
            <a:r>
              <a:rPr kumimoji="1" lang="ja-JP" altLang="en-US" sz="1400" dirty="0"/>
              <a:t>　提出期限は、令和８年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月１</a:t>
            </a:r>
            <a:r>
              <a:rPr kumimoji="1" lang="en-US" altLang="ja-JP" sz="1400" dirty="0"/>
              <a:t>3</a:t>
            </a:r>
            <a:r>
              <a:rPr kumimoji="1" lang="ja-JP" altLang="en-US" sz="1400" dirty="0"/>
              <a:t>日（金）必着となりますので、お忘れのないようお願いいたします。</a:t>
            </a:r>
          </a:p>
          <a:p>
            <a:r>
              <a:rPr kumimoji="1" lang="ja-JP" altLang="en-US" sz="1400" dirty="0"/>
              <a:t>　令和</a:t>
            </a:r>
            <a:r>
              <a:rPr kumimoji="1" lang="en-US" altLang="ja-JP" sz="1400" dirty="0"/>
              <a:t>8</a:t>
            </a:r>
            <a:r>
              <a:rPr kumimoji="1" lang="ja-JP" altLang="en-US" sz="1400" dirty="0"/>
              <a:t>年４月１日時点の年齢が５０歳未満の場合、「退会一時金」は自動給付となるため、書類の提出は必要ありません。</a:t>
            </a:r>
          </a:p>
          <a:p>
            <a:r>
              <a:rPr kumimoji="1" lang="ja-JP" altLang="en-US" sz="1400" dirty="0"/>
              <a:t>　提出の記録として、冊子の最後の</a:t>
            </a:r>
            <a:r>
              <a:rPr kumimoji="1" lang="en-US" altLang="ja-JP" sz="1400" dirty="0"/>
              <a:t>15</a:t>
            </a:r>
            <a:r>
              <a:rPr kumimoji="1" lang="ja-JP" altLang="en-US" sz="1400" dirty="0"/>
              <a:t>ページに、どの選択肢に該当し、いつ提出したのかを記入しておきましょう。</a:t>
            </a:r>
          </a:p>
          <a:p>
            <a:endParaRPr kumimoji="1" lang="ja-JP" altLang="en-US" sz="1400" dirty="0"/>
          </a:p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423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5925" y="900113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31577" y="4933156"/>
            <a:ext cx="5389563" cy="3884612"/>
          </a:xfrm>
        </p:spPr>
        <p:txBody>
          <a:bodyPr/>
          <a:lstStyle/>
          <a:p>
            <a:r>
              <a:rPr lang="ja-JP" altLang="en-US" sz="1400" dirty="0"/>
              <a:t>　以上で、教職員互助会の退職医療事業に関する説明は終了となります。ご不明点等がございましたら、互助会までお問い合わせください。</a:t>
            </a:r>
            <a:endParaRPr lang="en-US" altLang="ja-JP" sz="1400" dirty="0"/>
          </a:p>
          <a:p>
            <a:r>
              <a:rPr lang="ja-JP" altLang="en-US" sz="1400" dirty="0"/>
              <a:t>　みなさまのご加入をお待ちしております。ご視聴ありがとうございました。</a:t>
            </a:r>
          </a:p>
          <a:p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85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46080-A664-47E5-A345-991467340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E3813E-0925-439E-BE03-B0A34221F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784FAF-0864-4907-B8F2-459C7B36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9D8F46-A110-4175-9203-416BA462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32FF6-BB3E-4D89-9C6C-2FDE5436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54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B68CD-1A2B-47F6-A52F-7AD18CBD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52926A-F231-4322-A70C-5DABEC405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8DA234-527F-4313-A204-CAFF3FF2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4D0B6C-2F36-4BED-BE88-3C4E8655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8A42D4-B534-44B0-8B7D-C4D26E79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134DB25-C1BB-41C3-8402-DCBECB2BD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E9B919-9AE1-4344-8A3E-85914567E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56A20D-D4F1-48CD-B991-93670882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20A22-7BDD-4197-B466-A79E5C7D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F92002-38C3-4D6C-9180-E947745C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78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157C81-259F-42C1-9C7D-1F37D277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5E4F01-893F-48A3-9965-504C7573D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082F61-DD0D-4114-96E2-C0F8F38F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0F324-96C1-4C60-A8E8-1AABDBD71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DDE2D-9488-4D37-A799-41C2C148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61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28A16-FB28-4ECD-BD7A-11E58C53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1266C6-C925-4F58-BA57-5B284C22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710FF5-8646-4EDD-87B1-747A295D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989FB-707A-458A-83CA-CE6E43F6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5D6EF2-8E86-40C6-853A-0491FD27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0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E56F3-63A6-43EA-9A6D-46CFA303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3480B7-524C-4AB7-804A-6493E0820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C873DF-510B-4AED-BE82-8977FDB5B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452DFB-CEB8-435B-99FA-7F2C20A4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157856-C3C9-4BF4-975A-7ECE87F4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B7DCA0-9093-4857-9079-EF2077DF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3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5242C-2691-418B-AA70-651606E8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72A464-9474-423D-AB62-E181FC4FC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E6E8A2-3437-4D43-8688-68F6E2A6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9EA785-316E-417C-A732-74205F832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B48F11A-3D02-4E7A-93EC-1E1D8BEA8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D8E8541-783B-4CAB-8CA7-D7337D45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36EAA21-32E1-43C8-857D-4E251D83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1CE56E-5ED2-4F48-B3DB-CB0ED07C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0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80D9A-708A-49B0-A129-992E1472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E8DFC9-27C4-4FE9-BEC4-748DF40F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9819FA-B680-49FF-A9B0-A8D0C1A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8BF2E7-5F8A-4B5D-9D72-C258D739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7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290F09-8E65-41A0-A28D-BAE8B619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98AEEF-B2EF-4F32-8785-DE047362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066A95-B703-4421-8E77-50E2F32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DFFE4-240A-4289-8789-86DEFB4C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33E7B2-87C8-4E68-9987-3DAAFE84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C4B648-91BC-4E17-AE68-8585CD030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21E9EE-25C0-47AE-9091-99E7721C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487E35-4E29-4258-99A7-DEF90D1B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87EFEF-FF65-4487-BB65-A3079A0F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67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5742F-6D8D-400D-966D-C2F9B71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B462049-17B7-4E27-8FE2-A723E7441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C2F3E0-C0E2-4596-B553-413FABD0F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4882B2-81D5-47B1-BDFF-A659DC4E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7A720F-AAD2-48BA-8336-7335D15B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D78974-CE3E-418F-8DCF-E1031903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19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7620F1-AD5B-449C-9F45-E2C5FF4B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7A496-FD01-483C-BA35-EE0557E1F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349D00-460C-4C4A-9B60-CF6D77629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089C-605A-44FA-8014-973521F60723}" type="datetimeFigureOut">
              <a:rPr kumimoji="1" lang="ja-JP" altLang="en-US" smtClean="0"/>
              <a:t>2026/1/14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EE711-80F7-4557-B5C7-EDDE5D8D2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9CB4B-FA4A-48DE-AFB4-45A91916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B79A-372C-4502-96BF-5AAADCDCF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36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E981DA90-5C61-4A09-97B9-B364EEBC0FE4}"/>
              </a:ext>
            </a:extLst>
          </p:cNvPr>
          <p:cNvSpPr txBox="1">
            <a:spLocks/>
          </p:cNvSpPr>
          <p:nvPr/>
        </p:nvSpPr>
        <p:spPr>
          <a:xfrm>
            <a:off x="438834" y="635793"/>
            <a:ext cx="5411701" cy="165890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</a:t>
            </a:r>
            <a:r>
              <a:rPr lang="ja-JP" altLang="en-US" sz="2600" dirty="0">
                <a:highlight>
                  <a:srgbClr val="FF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加入する場合</a:t>
            </a:r>
            <a:endParaRPr lang="en-US" altLang="ja-JP" sz="2600" dirty="0">
              <a:highlight>
                <a:srgbClr val="FFFFCC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⇒</a:t>
            </a:r>
            <a:r>
              <a:rPr kumimoji="0" lang="ja-JP" altLang="en-US" sz="2000" u="wavy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「退職会員移行届・加入届」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を提出して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ください。</a:t>
            </a:r>
            <a:endParaRPr kumimoji="0" lang="en-US" altLang="ja-JP" sz="2000" dirty="0">
              <a:solidFill>
                <a:schemeClr val="tx1"/>
              </a:solidFill>
              <a:highlight>
                <a:srgbClr val="00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0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配偶者の記入例は冊子に掲載してあります。</a:t>
            </a:r>
            <a:b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684975" y="2852850"/>
            <a:ext cx="2576679" cy="474003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200"/>
              </a:lnSpc>
              <a:defRPr sz="1000"/>
            </a:pPr>
            <a:endParaRPr lang="en-US" altLang="ja-JP" sz="1050" b="0" i="0" u="none" strike="noStrike" baseline="0" dirty="0">
              <a:solidFill>
                <a:srgbClr val="FF0000"/>
              </a:solidFill>
              <a:latin typeface="ＭＳ 明朝"/>
              <a:ea typeface="ＭＳ 明朝"/>
            </a:endParaRPr>
          </a:p>
          <a:p>
            <a:pPr algn="l" rtl="0">
              <a:lnSpc>
                <a:spcPts val="1200"/>
              </a:lnSpc>
              <a:defRPr sz="1000"/>
            </a:pPr>
            <a:r>
              <a:rPr lang="en-US" altLang="ja-JP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氏名を自署してください</a:t>
            </a:r>
            <a:r>
              <a:rPr lang="ja-JP" altLang="en-US" sz="105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050" b="1" i="0" u="none" strike="noStrike" baseline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684975" y="3951655"/>
            <a:ext cx="2613144" cy="576064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200"/>
              </a:lnSpc>
              <a:defRPr sz="1000"/>
            </a:pPr>
            <a:endParaRPr lang="en-US" altLang="ja-JP" sz="1050" b="1" i="0" u="none" strike="noStrike" baseline="0" dirty="0">
              <a:solidFill>
                <a:srgbClr val="FF0000"/>
              </a:solidFill>
              <a:latin typeface="ＭＳ 明朝"/>
              <a:ea typeface="ＭＳ 明朝"/>
            </a:endParaRPr>
          </a:p>
          <a:p>
            <a:pPr algn="l" rtl="0">
              <a:lnSpc>
                <a:spcPts val="1200"/>
              </a:lnSpc>
              <a:defRPr sz="1000"/>
            </a:pPr>
            <a:r>
              <a:rPr lang="en-US" altLang="ja-JP" sz="105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必ず電話番号を記入してください。</a:t>
            </a:r>
            <a:endParaRPr lang="en-US" altLang="ja-JP" sz="1200" b="1" i="0" u="none" strike="noStrike" baseline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rtl="0">
              <a:lnSpc>
                <a:spcPts val="1200"/>
              </a:lnSpc>
              <a:defRPr sz="1000"/>
            </a:pPr>
            <a:r>
              <a:rPr lang="ja-JP" altLang="en-US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携帯の電話番号でも結構です。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84975" y="5102915"/>
            <a:ext cx="2613144" cy="6021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 lIns="74295" tIns="8890" rIns="74295" bIns="88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200"/>
              </a:lnSpc>
              <a:defRPr sz="1000"/>
            </a:pPr>
            <a:endParaRPr lang="en-US" altLang="ja-JP" sz="1050" b="1" i="0" u="none" strike="noStrike" baseline="0" dirty="0">
              <a:solidFill>
                <a:srgbClr val="FF0000"/>
              </a:solidFill>
              <a:latin typeface="ＭＳ 明朝"/>
              <a:ea typeface="ＭＳ 明朝"/>
            </a:endParaRPr>
          </a:p>
          <a:p>
            <a:pPr algn="l" rtl="0">
              <a:lnSpc>
                <a:spcPts val="1200"/>
              </a:lnSpc>
              <a:defRPr sz="1000"/>
            </a:pPr>
            <a:r>
              <a:rPr lang="en-US" altLang="ja-JP" sz="105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訂正や変更は線で消して、余白に  </a:t>
            </a:r>
            <a:endParaRPr lang="en-US" altLang="ja-JP" sz="1200" b="1" i="0" u="none" strike="noStrike" baseline="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 rtl="0">
              <a:lnSpc>
                <a:spcPts val="1200"/>
              </a:lnSpc>
              <a:defRPr sz="1000"/>
            </a:pPr>
            <a:r>
              <a:rPr lang="ja-JP" altLang="en-US" sz="1200" b="1" i="0" u="none" strike="noStrike" baseline="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正しい事項を記入してください。</a:t>
            </a:r>
          </a:p>
        </p:txBody>
      </p:sp>
      <p:cxnSp>
        <p:nvCxnSpPr>
          <p:cNvPr id="23" name="直線矢印コネクタ 22"/>
          <p:cNvCxnSpPr>
            <a:cxnSpLocks/>
            <a:stCxn id="19" idx="3"/>
          </p:cNvCxnSpPr>
          <p:nvPr/>
        </p:nvCxnSpPr>
        <p:spPr>
          <a:xfrm flipV="1">
            <a:off x="5261654" y="2575557"/>
            <a:ext cx="1482418" cy="51429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cxnSpLocks/>
            <a:stCxn id="20" idx="3"/>
          </p:cNvCxnSpPr>
          <p:nvPr/>
        </p:nvCxnSpPr>
        <p:spPr>
          <a:xfrm flipV="1">
            <a:off x="5298119" y="3861048"/>
            <a:ext cx="1373945" cy="3786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6AC1528A-3F4D-5F7E-7F7E-95524EC946C3}"/>
              </a:ext>
            </a:extLst>
          </p:cNvPr>
          <p:cNvSpPr/>
          <p:nvPr/>
        </p:nvSpPr>
        <p:spPr>
          <a:xfrm>
            <a:off x="10560496" y="332656"/>
            <a:ext cx="1368152" cy="504056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記入例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C5B4F5B-35DF-EA7E-36FA-C83D1E7D0E7D}"/>
              </a:ext>
            </a:extLst>
          </p:cNvPr>
          <p:cNvSpPr/>
          <p:nvPr/>
        </p:nvSpPr>
        <p:spPr>
          <a:xfrm>
            <a:off x="347590" y="233693"/>
            <a:ext cx="792088" cy="7019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E2DF065-4503-0987-BC98-DB2BE5426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173" y="56231"/>
            <a:ext cx="6181238" cy="6745537"/>
          </a:xfrm>
          <a:prstGeom prst="rect">
            <a:avLst/>
          </a:prstGeom>
          <a:ln w="50800">
            <a:solidFill>
              <a:schemeClr val="tx1">
                <a:alpha val="20000"/>
              </a:schemeClr>
            </a:solidFill>
          </a:ln>
          <a:effectLst/>
        </p:spPr>
      </p:pic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6741088-CDAB-1706-490B-1183FB6A4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834" y="279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86"/>
    </mc:Choice>
    <mc:Fallback xmlns="">
      <p:transition spd="slow" advTm="113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5"/>
        <p14:stopEvt time="113061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47F94A0-80AB-F30A-0CEB-3F9EC83EC6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136"/>
          <a:stretch>
            <a:fillRect/>
          </a:stretch>
        </p:blipFill>
        <p:spPr>
          <a:xfrm>
            <a:off x="6816080" y="116632"/>
            <a:ext cx="5082024" cy="6647575"/>
          </a:xfrm>
          <a:prstGeom prst="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  <a:effectLst>
            <a:outerShdw blurRad="177800" sx="133000" sy="133000" algn="ctr" rotWithShape="0">
              <a:prstClr val="black">
                <a:alpha val="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3680" y="2278795"/>
            <a:ext cx="4356081" cy="12439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dirty="0">
                <a:solidFill>
                  <a:srgbClr val="FF0000"/>
                </a:solidFill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dirty="0">
                <a:solidFill>
                  <a:srgbClr val="FF0000"/>
                </a:solidFill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加入しない方</a:t>
            </a:r>
            <a:endParaRPr kumimoji="0" lang="en-US" altLang="ja-JP" sz="1200" b="1" dirty="0">
              <a:solidFill>
                <a:srgbClr val="FF0000"/>
              </a:solidFill>
              <a:highlight>
                <a:srgbClr val="FFFFCC"/>
              </a:highligh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→退会する理由を詳しく記入してください。（例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現職会員</a:t>
            </a:r>
            <a:r>
              <a:rPr kumimoji="0" lang="ja-JP" altLang="en-US" sz="1200" b="1" dirty="0">
                <a:solidFill>
                  <a:srgbClr val="FF0000"/>
                </a:solidFill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を継続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する方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掛金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C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5/1000】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→</a:t>
            </a:r>
            <a:r>
              <a:rPr kumimoji="0" lang="ja-JP" altLang="en-US" sz="1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「会計年度任用職員として勤務予定のため現職会員を継続　</a:t>
            </a:r>
            <a:endParaRPr kumimoji="0" lang="en-US" altLang="ja-JP" sz="12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0" lang="ja-JP" altLang="en-US" sz="1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します」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と記載願います。（例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AutoShape 5"/>
          <p:cNvSpPr>
            <a:spLocks noChangeShapeType="1"/>
          </p:cNvSpPr>
          <p:nvPr/>
        </p:nvSpPr>
        <p:spPr bwMode="auto">
          <a:xfrm flipV="1">
            <a:off x="5694056" y="2636911"/>
            <a:ext cx="1914112" cy="588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9936" y="3723553"/>
            <a:ext cx="3265435" cy="118516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振込先・口座番号・口座名義人の欄は、</a:t>
            </a:r>
            <a:r>
              <a:rPr kumimoji="0" lang="ja-JP" altLang="en-US" sz="1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死亡　</a:t>
            </a:r>
            <a:endParaRPr kumimoji="0" lang="en-US" altLang="ja-JP" sz="12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退職のみ記入し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てください。</a:t>
            </a:r>
            <a:endParaRPr kumimoji="0" lang="ja-JP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普通・定年・勧奨退職等の場合は、公立学校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共済組合の登録口座になります。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351149" y="5926932"/>
            <a:ext cx="3262075" cy="56900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最終所属所の所属長職印が必要です。</a:t>
            </a:r>
            <a:endParaRPr kumimoji="0" lang="ja-JP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360821" y="5152908"/>
            <a:ext cx="3265434" cy="558134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100" b="1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提出日を記入してください。</a:t>
            </a:r>
            <a:endParaRPr kumimoji="0" lang="ja-JP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AutoShape 7"/>
          <p:cNvSpPr>
            <a:spLocks noChangeShapeType="1"/>
          </p:cNvSpPr>
          <p:nvPr/>
        </p:nvSpPr>
        <p:spPr bwMode="auto">
          <a:xfrm flipV="1">
            <a:off x="1822450" y="3448050"/>
            <a:ext cx="11113" cy="4127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10"/>
          <p:cNvSpPr>
            <a:spLocks noChangeShapeType="1"/>
          </p:cNvSpPr>
          <p:nvPr/>
        </p:nvSpPr>
        <p:spPr bwMode="auto">
          <a:xfrm flipV="1">
            <a:off x="5624337" y="3155222"/>
            <a:ext cx="1817592" cy="1038255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2" name="AutoShape 8"/>
          <p:cNvSpPr>
            <a:spLocks noChangeShapeType="1"/>
          </p:cNvSpPr>
          <p:nvPr/>
        </p:nvSpPr>
        <p:spPr bwMode="auto">
          <a:xfrm flipV="1">
            <a:off x="5624337" y="3197930"/>
            <a:ext cx="4049837" cy="99554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4" name="AutoShape 15"/>
          <p:cNvSpPr>
            <a:spLocks noChangeShapeType="1"/>
          </p:cNvSpPr>
          <p:nvPr/>
        </p:nvSpPr>
        <p:spPr bwMode="auto">
          <a:xfrm flipV="1">
            <a:off x="5635220" y="4148760"/>
            <a:ext cx="4280808" cy="1243976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5" name="AutoShape 14"/>
          <p:cNvSpPr>
            <a:spLocks noChangeShapeType="1"/>
          </p:cNvSpPr>
          <p:nvPr/>
        </p:nvSpPr>
        <p:spPr bwMode="auto">
          <a:xfrm>
            <a:off x="5624336" y="5392737"/>
            <a:ext cx="4360095" cy="338189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6" name="AutoShape 11"/>
          <p:cNvSpPr>
            <a:spLocks noChangeShapeType="1"/>
          </p:cNvSpPr>
          <p:nvPr/>
        </p:nvSpPr>
        <p:spPr bwMode="auto">
          <a:xfrm>
            <a:off x="5613224" y="6133629"/>
            <a:ext cx="4155184" cy="202125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4074" y="522244"/>
            <a:ext cx="63019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600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加入しない</a:t>
            </a:r>
            <a:r>
              <a:rPr lang="ja-JP" altLang="en-US" sz="2800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もしくは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600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 現職会員を継続する</a:t>
            </a:r>
            <a:r>
              <a:rPr lang="en-US" altLang="ja-JP" sz="1600" b="1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掛金</a:t>
            </a:r>
            <a:r>
              <a:rPr lang="en-US" altLang="ja-JP" sz="1600" b="1" dirty="0">
                <a:highlight>
                  <a:srgbClr val="CFF2FD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5/1000】</a:t>
            </a:r>
            <a:endParaRPr lang="en-US" altLang="ja-JP" sz="3200" b="1" dirty="0">
              <a:highlight>
                <a:srgbClr val="CFF2FD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highlight>
                <a:srgbClr val="00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⇒</a:t>
            </a:r>
            <a:r>
              <a:rPr kumimoji="0" lang="ja-JP" altLang="en-US" sz="1900" u="wavy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「退会一時金請求書」</a:t>
            </a: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を冊子からコピーして</a:t>
            </a:r>
            <a:endParaRPr kumimoji="0"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提出してください。</a:t>
            </a:r>
            <a:endParaRPr kumimoji="0"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0124343-7F63-17D2-ADAF-6926E98E2B60}"/>
              </a:ext>
            </a:extLst>
          </p:cNvPr>
          <p:cNvSpPr/>
          <p:nvPr/>
        </p:nvSpPr>
        <p:spPr>
          <a:xfrm>
            <a:off x="10344472" y="188640"/>
            <a:ext cx="1368152" cy="500385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記入例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7745564-DA76-4C29-29E5-604E01F98CD8}"/>
              </a:ext>
            </a:extLst>
          </p:cNvPr>
          <p:cNvSpPr/>
          <p:nvPr/>
        </p:nvSpPr>
        <p:spPr>
          <a:xfrm>
            <a:off x="321431" y="428650"/>
            <a:ext cx="762336" cy="64854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3769E45-25B0-6241-12E5-35D643FF37DA}"/>
              </a:ext>
            </a:extLst>
          </p:cNvPr>
          <p:cNvCxnSpPr>
            <a:cxnSpLocks/>
          </p:cNvCxnSpPr>
          <p:nvPr/>
        </p:nvCxnSpPr>
        <p:spPr>
          <a:xfrm>
            <a:off x="1336675" y="2780928"/>
            <a:ext cx="43573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4B01557-F6F1-F2FD-390D-5C46CA8FA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799" y="438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48"/>
    </mc:Choice>
    <mc:Fallback xmlns="">
      <p:transition spd="slow" advTm="5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57033" objId="2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2275" y="14668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84150" y="4478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7"/>
          <p:cNvSpPr>
            <a:spLocks noChangeShapeType="1"/>
          </p:cNvSpPr>
          <p:nvPr/>
        </p:nvSpPr>
        <p:spPr bwMode="auto">
          <a:xfrm flipV="1">
            <a:off x="1822450" y="3448050"/>
            <a:ext cx="11113" cy="4127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-240704" y="980728"/>
            <a:ext cx="64241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600" dirty="0">
                <a:highlight>
                  <a:srgbClr val="CC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現職会員を継続する</a:t>
            </a:r>
            <a:r>
              <a:rPr lang="en-US" altLang="ja-JP" sz="1600" b="1" dirty="0">
                <a:highlight>
                  <a:srgbClr val="CC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>
                <a:highlight>
                  <a:srgbClr val="CC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掛金</a:t>
            </a:r>
            <a:r>
              <a:rPr lang="en-US" altLang="ja-JP" sz="1600" b="1" dirty="0">
                <a:highlight>
                  <a:srgbClr val="CC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10/1000】</a:t>
            </a:r>
            <a:r>
              <a:rPr lang="ja-JP" altLang="en-US" sz="1600" b="1" dirty="0">
                <a:highlight>
                  <a:srgbClr val="CCFFCC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2800" b="1" dirty="0">
              <a:highlight>
                <a:srgbClr val="CCFFCC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800" dirty="0">
              <a:highlight>
                <a:srgbClr val="CCFFCC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⇒</a:t>
            </a:r>
            <a:r>
              <a:rPr kumimoji="0" lang="ja-JP" altLang="en-US" sz="1900" u="wavy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「現職会員継続調査票」</a:t>
            </a: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を冊子からコピーして</a:t>
            </a:r>
            <a:endParaRPr kumimoji="0"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提出してください。</a:t>
            </a:r>
            <a:endParaRPr kumimoji="0"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794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E7745564-DA76-4C29-29E5-604E01F98CD8}"/>
              </a:ext>
            </a:extLst>
          </p:cNvPr>
          <p:cNvSpPr/>
          <p:nvPr/>
        </p:nvSpPr>
        <p:spPr>
          <a:xfrm>
            <a:off x="396888" y="214536"/>
            <a:ext cx="762336" cy="64854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F9F626-5232-EBF8-D0FA-DDCE31656C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" b="19550"/>
          <a:stretch>
            <a:fillRect/>
          </a:stretch>
        </p:blipFill>
        <p:spPr>
          <a:xfrm>
            <a:off x="6252438" y="670384"/>
            <a:ext cx="5567881" cy="5517232"/>
          </a:xfrm>
          <a:prstGeom prst="rect">
            <a:avLst/>
          </a:prstGeom>
          <a:ln w="50800">
            <a:solidFill>
              <a:schemeClr val="tx1">
                <a:alpha val="20000"/>
              </a:schemeClr>
            </a:solidFill>
          </a:ln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AEF9492-7FC7-A544-81B5-77D49E6FF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7" y="2450177"/>
            <a:ext cx="3469774" cy="76279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退職後の勤務形態について、いずれかに○　</a:t>
            </a:r>
            <a:endParaRPr kumimoji="0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をつけてください。</a:t>
            </a: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6DCB233-5944-776C-9BCA-13C39F66D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311" y="2815899"/>
            <a:ext cx="1873652" cy="901130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E56225-AC76-5544-4045-5BB55163A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3573016"/>
            <a:ext cx="3528392" cy="1165761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退職後の所属先が分かる場合は記載願います。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ご不明の場合は空欄で結構です。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現所属と同一の場合は、現所属名もしくは</a:t>
            </a:r>
            <a:endParaRPr kumimoji="0" lang="en-US" altLang="ja-JP" sz="1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「同上」と記載してください。</a:t>
            </a: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D526FCE6-600C-2517-89FC-4938B5F8D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7928" y="4221087"/>
            <a:ext cx="1777978" cy="31916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70DDBF0-F048-4C43-50C0-42A33E479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7" y="5157224"/>
            <a:ext cx="3497008" cy="60686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提出日を記入してください。</a:t>
            </a:r>
            <a:endParaRPr kumimoji="0" lang="ja-JP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1387C79B-07A3-5BBE-EF1D-4BA3507991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6544" y="5247287"/>
            <a:ext cx="1183512" cy="199291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3E0DCA6-C910-C9F8-122B-8FAA37C2C141}"/>
              </a:ext>
            </a:extLst>
          </p:cNvPr>
          <p:cNvSpPr/>
          <p:nvPr/>
        </p:nvSpPr>
        <p:spPr>
          <a:xfrm>
            <a:off x="10056440" y="726031"/>
            <a:ext cx="1368152" cy="500385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記入例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61A8880-FF6C-C8D1-B161-A56789DC9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843" y="2534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48"/>
    </mc:Choice>
    <mc:Fallback xmlns="">
      <p:transition spd="slow" advTm="5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57033" objId="2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58300" y="629539"/>
            <a:ext cx="9144000" cy="794469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＜書類の提出期限＞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D9929D16-2A2E-A9C9-375C-60E8B310415D}"/>
              </a:ext>
            </a:extLst>
          </p:cNvPr>
          <p:cNvSpPr/>
          <p:nvPr/>
        </p:nvSpPr>
        <p:spPr>
          <a:xfrm>
            <a:off x="9840416" y="3284984"/>
            <a:ext cx="2290662" cy="914339"/>
          </a:xfrm>
          <a:prstGeom prst="wedgeEllipseCallout">
            <a:avLst>
              <a:gd name="adj1" fmla="val 3836"/>
              <a:gd name="adj2" fmla="val 76715"/>
            </a:avLst>
          </a:prstGeom>
          <a:solidFill>
            <a:schemeClr val="bg1"/>
          </a:solidFill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お早めのご提出をお願いいたします。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4C3155C-1141-2028-1BED-05D9DA8F6431}"/>
              </a:ext>
            </a:extLst>
          </p:cNvPr>
          <p:cNvSpPr/>
          <p:nvPr/>
        </p:nvSpPr>
        <p:spPr>
          <a:xfrm>
            <a:off x="995102" y="669960"/>
            <a:ext cx="874292" cy="7607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9B1AFBF-8B34-F659-8DF0-39ECFB5429CF}"/>
              </a:ext>
            </a:extLst>
          </p:cNvPr>
          <p:cNvGraphicFramePr>
            <a:graphicFrameLocks noGrp="1"/>
          </p:cNvGraphicFramePr>
          <p:nvPr/>
        </p:nvGraphicFramePr>
        <p:xfrm>
          <a:off x="1849111" y="1817325"/>
          <a:ext cx="7780231" cy="3196725"/>
        </p:xfrm>
        <a:graphic>
          <a:graphicData uri="http://schemas.openxmlformats.org/drawingml/2006/table">
            <a:tbl>
              <a:tblPr/>
              <a:tblGrid>
                <a:gridCol w="3435566">
                  <a:extLst>
                    <a:ext uri="{9D8B030D-6E8A-4147-A177-3AD203B41FA5}">
                      <a16:colId xmlns:a16="http://schemas.microsoft.com/office/drawing/2014/main" val="1468805284"/>
                    </a:ext>
                  </a:extLst>
                </a:gridCol>
                <a:gridCol w="4344665">
                  <a:extLst>
                    <a:ext uri="{9D8B030D-6E8A-4147-A177-3AD203B41FA5}">
                      <a16:colId xmlns:a16="http://schemas.microsoft.com/office/drawing/2014/main" val="1700240977"/>
                    </a:ext>
                  </a:extLst>
                </a:gridCol>
              </a:tblGrid>
              <a:tr h="8379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① 加入する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退職会員移行届・加入届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（様式第１号）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61190"/>
                  </a:ext>
                </a:extLst>
              </a:tr>
              <a:tr h="7443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② 加入しない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2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退会一時金請求書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（様式第７号）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521362"/>
                  </a:ext>
                </a:extLst>
              </a:tr>
              <a:tr h="7691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③ 現職会員継続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掛金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5/1000】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2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04567"/>
                  </a:ext>
                </a:extLst>
              </a:tr>
              <a:tr h="84523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④ 現職会員継続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ctr">
                        <a:buNone/>
                      </a:pP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掛金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10/1000】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現職会員継続調査票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718691"/>
                  </a:ext>
                </a:extLst>
              </a:tr>
            </a:tbl>
          </a:graphicData>
        </a:graphic>
      </p:graphicFrame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B5E3906E-7F4E-6E4C-3815-15D52F4B16F1}"/>
              </a:ext>
            </a:extLst>
          </p:cNvPr>
          <p:cNvSpPr/>
          <p:nvPr/>
        </p:nvSpPr>
        <p:spPr>
          <a:xfrm>
            <a:off x="770775" y="5445224"/>
            <a:ext cx="10225136" cy="1008112"/>
          </a:xfrm>
          <a:prstGeom prst="round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期限　：　令和８年３月</a:t>
            </a:r>
            <a:r>
              <a:rPr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日（金）まで</a:t>
            </a:r>
            <a:endParaRPr kumimoji="1" lang="ja-JP" altLang="en-US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A1E8DC9-5674-99ED-724A-644B8BDF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365104"/>
            <a:ext cx="1292748" cy="113829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25D7453-FDE8-B7AF-E4BF-0C0345722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500" y="745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4"/>
    </mc:Choice>
    <mc:Fallback xmlns="">
      <p:transition spd="slow" advTm="44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43519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FB961D73-715D-AD00-8F0F-A1B3D9516382}"/>
              </a:ext>
            </a:extLst>
          </p:cNvPr>
          <p:cNvSpPr/>
          <p:nvPr/>
        </p:nvSpPr>
        <p:spPr>
          <a:xfrm>
            <a:off x="898503" y="872716"/>
            <a:ext cx="10081120" cy="5112568"/>
          </a:xfrm>
          <a:prstGeom prst="ellipse">
            <a:avLst/>
          </a:prstGeom>
          <a:solidFill>
            <a:srgbClr val="FFFFCC">
              <a:alpha val="23000"/>
            </a:srgbClr>
          </a:solidFill>
          <a:ln>
            <a:solidFill>
              <a:srgbClr val="FFFFCC">
                <a:alpha val="23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1694CE-56B3-40E4-5146-364D0F3C6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39" y="1244770"/>
            <a:ext cx="1463040" cy="109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86F7860-1270-0238-4762-BE0A1ACF2E58}"/>
              </a:ext>
            </a:extLst>
          </p:cNvPr>
          <p:cNvGrpSpPr/>
          <p:nvPr/>
        </p:nvGrpSpPr>
        <p:grpSpPr>
          <a:xfrm>
            <a:off x="2783632" y="2276872"/>
            <a:ext cx="6696744" cy="2932710"/>
            <a:chOff x="-791500" y="0"/>
            <a:chExt cx="5257818" cy="2184556"/>
          </a:xfrm>
        </p:grpSpPr>
        <p:sp>
          <p:nvSpPr>
            <p:cNvPr id="6" name="スクロール: 横 5">
              <a:extLst>
                <a:ext uri="{FF2B5EF4-FFF2-40B4-BE49-F238E27FC236}">
                  <a16:creationId xmlns:a16="http://schemas.microsoft.com/office/drawing/2014/main" id="{6D682C85-86EA-4353-ADB6-48E1A37BA2BB}"/>
                </a:ext>
              </a:extLst>
            </p:cNvPr>
            <p:cNvSpPr/>
            <p:nvPr/>
          </p:nvSpPr>
          <p:spPr>
            <a:xfrm>
              <a:off x="-791500" y="536383"/>
              <a:ext cx="5257818" cy="1648173"/>
            </a:xfrm>
            <a:prstGeom prst="horizontalScroll">
              <a:avLst/>
            </a:prstGeom>
            <a:solidFill>
              <a:srgbClr val="D0A172"/>
            </a:solidFill>
            <a:ln w="28575"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ja-JP" altLang="en-US" sz="2400" kern="100">
                  <a:solidFill>
                    <a:srgbClr val="FFFFFF"/>
                  </a:solidFill>
                  <a:effectLst/>
                  <a:latin typeface="Century" panose="02040604050505020304" pitchFamily="18" charset="0"/>
                  <a:ea typeface="UD デジタル 教科書体 NP" panose="02020400000000000000" pitchFamily="18" charset="-128"/>
                  <a:cs typeface="Times New Roman" panose="02020603050405020304" pitchFamily="18" charset="0"/>
                </a:rPr>
                <a:t>ご視聴ありがとう</a:t>
              </a:r>
              <a:r>
                <a:rPr lang="ja-JP" altLang="en-US" sz="2400" kern="100" dirty="0">
                  <a:solidFill>
                    <a:srgbClr val="FFFFFF"/>
                  </a:solidFill>
                  <a:effectLst/>
                  <a:latin typeface="Century" panose="02040604050505020304" pitchFamily="18" charset="0"/>
                  <a:ea typeface="UD デジタル 教科書体 NP" panose="02020400000000000000" pitchFamily="18" charset="-128"/>
                  <a:cs typeface="Times New Roman" panose="02020603050405020304" pitchFamily="18" charset="0"/>
                </a:rPr>
                <a:t>ございました。</a:t>
              </a:r>
              <a:endParaRPr lang="en-US" altLang="ja-JP" sz="2400" kern="100" dirty="0">
                <a:solidFill>
                  <a:srgbClr val="FFFFFF"/>
                </a:solidFill>
                <a:effectLst/>
                <a:latin typeface="Century" panose="02040604050505020304" pitchFamily="18" charset="0"/>
                <a:ea typeface="UD デジタル 教科書体 NP" panose="02020400000000000000" pitchFamily="18" charset="-128"/>
                <a:cs typeface="Times New Roman" panose="02020603050405020304" pitchFamily="18" charset="0"/>
              </a:endParaRPr>
            </a:p>
            <a:p>
              <a:pPr algn="ctr">
                <a:buNone/>
              </a:pPr>
              <a:r>
                <a:rPr lang="ja-JP" sz="2400" kern="100" dirty="0">
                  <a:solidFill>
                    <a:srgbClr val="FFFFFF"/>
                  </a:solidFill>
                  <a:effectLst/>
                  <a:latin typeface="Century" panose="02040604050505020304" pitchFamily="18" charset="0"/>
                  <a:ea typeface="UD デジタル 教科書体 NP" panose="02020400000000000000" pitchFamily="18" charset="-128"/>
                  <a:cs typeface="Times New Roman" panose="02020603050405020304" pitchFamily="18" charset="0"/>
                </a:rPr>
                <a:t>みなさまのご加入をお待ちしております。</a:t>
              </a:r>
              <a:endParaRPr lang="ja-JP" sz="14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B7EFEE84-5E4D-4DE8-8DD1-D3949FC2C713}"/>
                </a:ext>
              </a:extLst>
            </p:cNvPr>
            <p:cNvSpPr/>
            <p:nvPr/>
          </p:nvSpPr>
          <p:spPr>
            <a:xfrm>
              <a:off x="228600" y="742950"/>
              <a:ext cx="133350" cy="13335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0F07A2CB-80FA-4087-B216-7C1B9D6AF9BE}"/>
                </a:ext>
              </a:extLst>
            </p:cNvPr>
            <p:cNvSpPr/>
            <p:nvPr/>
          </p:nvSpPr>
          <p:spPr>
            <a:xfrm>
              <a:off x="2962275" y="752475"/>
              <a:ext cx="133350" cy="133350"/>
            </a:xfrm>
            <a:prstGeom prst="ellipse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EF32D2B-1765-0217-726D-EF7A506CA542}"/>
                </a:ext>
              </a:extLst>
            </p:cNvPr>
            <p:cNvCxnSpPr>
              <a:stCxn id="7" idx="7"/>
            </p:cNvCxnSpPr>
            <p:nvPr/>
          </p:nvCxnSpPr>
          <p:spPr>
            <a:xfrm flipV="1">
              <a:off x="342421" y="0"/>
              <a:ext cx="1343504" cy="762479"/>
            </a:xfrm>
            <a:prstGeom prst="line">
              <a:avLst/>
            </a:prstGeom>
            <a:ln w="285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D7D72CB-3485-42A4-8E80-5A6459BAFD6B}"/>
                </a:ext>
              </a:extLst>
            </p:cNvPr>
            <p:cNvCxnSpPr>
              <a:stCxn id="8" idx="1"/>
            </p:cNvCxnSpPr>
            <p:nvPr/>
          </p:nvCxnSpPr>
          <p:spPr>
            <a:xfrm flipH="1" flipV="1">
              <a:off x="1676400" y="9525"/>
              <a:ext cx="1305404" cy="762479"/>
            </a:xfrm>
            <a:prstGeom prst="line">
              <a:avLst/>
            </a:prstGeom>
            <a:ln w="285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8899AD-9EC1-BED5-942F-113DF2276B48}"/>
              </a:ext>
            </a:extLst>
          </p:cNvPr>
          <p:cNvSpPr txBox="1"/>
          <p:nvPr/>
        </p:nvSpPr>
        <p:spPr>
          <a:xfrm>
            <a:off x="8184232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一般財団法人　茨城県教職員互助会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AE67C6DC-62D4-CA5E-967F-AEC6E02CE7F4}"/>
              </a:ext>
            </a:extLst>
          </p:cNvPr>
          <p:cNvSpPr/>
          <p:nvPr/>
        </p:nvSpPr>
        <p:spPr>
          <a:xfrm>
            <a:off x="623392" y="620688"/>
            <a:ext cx="1008112" cy="86409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308B0C3-53DC-A364-BB14-A8A03F8C3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648" y="747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1064</Words>
  <Application>Microsoft Office PowerPoint</Application>
  <PresentationFormat>ワイド画面</PresentationFormat>
  <Paragraphs>111</Paragraphs>
  <Slides>5</Slides>
  <Notes>5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BIZ UDPゴシック</vt:lpstr>
      <vt:lpstr>HG丸ｺﾞｼｯｸM-PRO</vt:lpstr>
      <vt:lpstr>ＭＳ Ｐ明朝</vt:lpstr>
      <vt:lpstr>ＭＳ 明朝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＜書類の提出期限＞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退職医療事業のご案内 （退職時の手続き） </dc:title>
  <dc:creator>kg09</dc:creator>
  <cp:lastModifiedBy>user</cp:lastModifiedBy>
  <cp:revision>233</cp:revision>
  <cp:lastPrinted>2022-10-07T12:00:57Z</cp:lastPrinted>
  <dcterms:created xsi:type="dcterms:W3CDTF">2020-09-03T08:35:27Z</dcterms:created>
  <dcterms:modified xsi:type="dcterms:W3CDTF">2026-01-14T08:00:27Z</dcterms:modified>
</cp:coreProperties>
</file>