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71" r:id="rId2"/>
    <p:sldId id="272" r:id="rId3"/>
    <p:sldId id="273" r:id="rId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5500C68-CC34-4D4C-BFEF-C5A57A359DA4}">
          <p14:sldIdLst>
            <p14:sldId id="271"/>
            <p14:sldId id="272"/>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FDF7"/>
    <a:srgbClr val="C0F3F6"/>
    <a:srgbClr val="B9FFFF"/>
    <a:srgbClr val="FF7C80"/>
    <a:srgbClr val="FFFF99"/>
    <a:srgbClr val="66FFFF"/>
    <a:srgbClr val="97FFC6"/>
    <a:srgbClr val="00FF00"/>
    <a:srgbClr val="01FF7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60"/>
  </p:normalViewPr>
  <p:slideViewPr>
    <p:cSldViewPr>
      <p:cViewPr varScale="1">
        <p:scale>
          <a:sx n="68" d="100"/>
          <a:sy n="68" d="100"/>
        </p:scale>
        <p:origin x="762" y="78"/>
      </p:cViewPr>
      <p:guideLst/>
    </p:cSldViewPr>
  </p:slideViewPr>
  <p:notesTextViewPr>
    <p:cViewPr>
      <p:scale>
        <a:sx n="1" d="1"/>
        <a:sy n="1" d="1"/>
      </p:scale>
      <p:origin x="0" y="0"/>
    </p:cViewPr>
  </p:notesTextViewPr>
  <p:notesViewPr>
    <p:cSldViewPr>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C452D5B-5EAB-4AC7-81CB-B90650EA2EB7}" type="datetimeFigureOut">
              <a:rPr kumimoji="1" lang="ja-JP" altLang="en-US" smtClean="0"/>
              <a:t>2026/1/14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E6DBCCD-2CE5-4366-82BB-2E64EB259EB2}" type="slidenum">
              <a:rPr kumimoji="1" lang="ja-JP" altLang="en-US" smtClean="0"/>
              <a:t>‹#›</a:t>
            </a:fld>
            <a:endParaRPr kumimoji="1" lang="ja-JP" altLang="en-US"/>
          </a:p>
        </p:txBody>
      </p:sp>
    </p:spTree>
    <p:extLst>
      <p:ext uri="{BB962C8B-B14F-4D97-AF65-F5344CB8AC3E}">
        <p14:creationId xmlns:p14="http://schemas.microsoft.com/office/powerpoint/2010/main" val="4823117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612775"/>
            <a:ext cx="5916613" cy="3328988"/>
          </a:xfrm>
        </p:spPr>
      </p:sp>
      <p:sp>
        <p:nvSpPr>
          <p:cNvPr id="3" name="ノート プレースホルダー 2"/>
          <p:cNvSpPr>
            <a:spLocks noGrp="1"/>
          </p:cNvSpPr>
          <p:nvPr>
            <p:ph type="body" idx="1"/>
          </p:nvPr>
        </p:nvSpPr>
        <p:spPr>
          <a:xfrm>
            <a:off x="673100" y="4748212"/>
            <a:ext cx="5389563" cy="4361407"/>
          </a:xfrm>
        </p:spPr>
        <p:txBody>
          <a:bodyPr/>
          <a:lstStyle/>
          <a:p>
            <a:r>
              <a:rPr kumimoji="1" lang="ja-JP" altLang="en-US" sz="1400" dirty="0"/>
              <a:t>４　負担金と退会給付金</a:t>
            </a:r>
          </a:p>
          <a:p>
            <a:r>
              <a:rPr kumimoji="1" lang="ja-JP" altLang="en-US" sz="1400" dirty="0"/>
              <a:t>（１）令和</a:t>
            </a:r>
            <a:r>
              <a:rPr kumimoji="1" lang="en-US" altLang="ja-JP" sz="1400" dirty="0"/>
              <a:t>8</a:t>
            </a:r>
            <a:r>
              <a:rPr kumimoji="1" lang="ja-JP" altLang="en-US" sz="1400" dirty="0"/>
              <a:t>年度の年齢別負担金</a:t>
            </a:r>
          </a:p>
          <a:p>
            <a:r>
              <a:rPr kumimoji="1" lang="ja-JP" altLang="en-US" sz="1400" dirty="0">
                <a:solidFill>
                  <a:srgbClr val="FF0000"/>
                </a:solidFill>
              </a:rPr>
              <a:t>ポイント⑥</a:t>
            </a:r>
            <a:r>
              <a:rPr kumimoji="1" lang="ja-JP" altLang="en-US" sz="1400" dirty="0"/>
              <a:t>　退職医療事業に加入を希望する方は、令和</a:t>
            </a:r>
            <a:r>
              <a:rPr kumimoji="1" lang="en-US" altLang="ja-JP" sz="1400" dirty="0"/>
              <a:t>8</a:t>
            </a:r>
            <a:r>
              <a:rPr kumimoji="1" lang="ja-JP" altLang="en-US" sz="1400" dirty="0"/>
              <a:t>年４月１日時点の満年齢の年齢別負担金を納入していただきます。</a:t>
            </a:r>
          </a:p>
          <a:p>
            <a:r>
              <a:rPr kumimoji="1" lang="ja-JP" altLang="en-US" sz="1400" dirty="0"/>
              <a:t>　現職中、配偶者の方が被扶養者になっていた場合には、家族療養費の給付がありましたが、退職後は、加入する健康保険の被扶養者になっていても今回の加入手続きを行わないと医療費の給付を受けられません。</a:t>
            </a:r>
          </a:p>
          <a:p>
            <a:r>
              <a:rPr kumimoji="1" lang="ja-JP" altLang="en-US" sz="1400" dirty="0"/>
              <a:t>　</a:t>
            </a:r>
            <a:r>
              <a:rPr lang="ja-JP" altLang="en-US" sz="1400" dirty="0"/>
              <a:t>そのため</a:t>
            </a:r>
            <a:r>
              <a:rPr kumimoji="1" lang="ja-JP" altLang="en-US" sz="1400" dirty="0"/>
              <a:t>、配偶者の方も退職医療事業への加入を希望する場合は、配偶者分として令和</a:t>
            </a:r>
            <a:r>
              <a:rPr kumimoji="1" lang="en-US" altLang="ja-JP" sz="1400" dirty="0"/>
              <a:t>8</a:t>
            </a:r>
            <a:r>
              <a:rPr kumimoji="1" lang="ja-JP" altLang="en-US" sz="1400" dirty="0"/>
              <a:t>年４月１日時点の満年齢に応じた負担金を、別途納入していただきます。</a:t>
            </a:r>
          </a:p>
          <a:p>
            <a:r>
              <a:rPr kumimoji="1" lang="ja-JP" altLang="en-US" sz="1400" dirty="0"/>
              <a:t>　この年齢別負担金は、</a:t>
            </a:r>
            <a:r>
              <a:rPr kumimoji="1" lang="en-US" altLang="ja-JP" sz="1400" dirty="0"/>
              <a:t>71</a:t>
            </a:r>
            <a:r>
              <a:rPr kumimoji="1" lang="ja-JP" altLang="en-US" sz="1400" dirty="0"/>
              <a:t>歳に達する年度末までの金額を、一括で納入していただきますので、加入後の追加負担はありません。</a:t>
            </a:r>
          </a:p>
          <a:p>
            <a:endParaRPr kumimoji="1" lang="ja-JP" altLang="en-US" sz="1400" dirty="0"/>
          </a:p>
          <a:p>
            <a:r>
              <a:rPr kumimoji="1" lang="ja-JP" altLang="en-US" sz="1400" dirty="0"/>
              <a:t>　なお、この年齢別負担金は、定年年齢延長に伴い、今後金額が年度により変更となる場合がございますので、ご理解賜りますようお願い申し上げます。</a:t>
            </a:r>
          </a:p>
          <a:p>
            <a:endParaRPr kumimoji="1" lang="ja-JP" altLang="en-US" sz="1400" dirty="0"/>
          </a:p>
          <a:p>
            <a:r>
              <a:rPr kumimoji="1" lang="ja-JP" altLang="en-US" sz="1400" dirty="0"/>
              <a:t>　次のスライドをご覧ください。</a:t>
            </a:r>
          </a:p>
          <a:p>
            <a:r>
              <a:rPr kumimoji="1" lang="ja-JP" altLang="en-US" sz="1400" dirty="0"/>
              <a:t> </a:t>
            </a:r>
          </a:p>
          <a:p>
            <a:endParaRPr kumimoji="1" lang="ja-JP" altLang="en-US" sz="1400" dirty="0"/>
          </a:p>
        </p:txBody>
      </p:sp>
      <p:sp>
        <p:nvSpPr>
          <p:cNvPr id="4" name="スライド番号プレースホルダー 3"/>
          <p:cNvSpPr>
            <a:spLocks noGrp="1"/>
          </p:cNvSpPr>
          <p:nvPr>
            <p:ph type="sldNum" sz="quarter" idx="5"/>
          </p:nvPr>
        </p:nvSpPr>
        <p:spPr/>
        <p:txBody>
          <a:bodyPr/>
          <a:lstStyle/>
          <a:p>
            <a:r>
              <a:rPr lang="en-US" altLang="ja-JP" dirty="0"/>
              <a:t>14</a:t>
            </a:r>
            <a:endParaRPr kumimoji="1" lang="ja-JP" altLang="en-US" dirty="0"/>
          </a:p>
        </p:txBody>
      </p:sp>
    </p:spTree>
    <p:extLst>
      <p:ext uri="{BB962C8B-B14F-4D97-AF65-F5344CB8AC3E}">
        <p14:creationId xmlns:p14="http://schemas.microsoft.com/office/powerpoint/2010/main" val="154996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900113"/>
            <a:ext cx="5916613" cy="3328987"/>
          </a:xfrm>
        </p:spPr>
      </p:sp>
      <p:sp>
        <p:nvSpPr>
          <p:cNvPr id="3" name="ノート プレースホルダー 2"/>
          <p:cNvSpPr>
            <a:spLocks noGrp="1"/>
          </p:cNvSpPr>
          <p:nvPr>
            <p:ph type="body" idx="1"/>
          </p:nvPr>
        </p:nvSpPr>
        <p:spPr>
          <a:xfrm>
            <a:off x="631577" y="4861148"/>
            <a:ext cx="5389563" cy="3884612"/>
          </a:xfrm>
        </p:spPr>
        <p:txBody>
          <a:bodyPr/>
          <a:lstStyle/>
          <a:p>
            <a:r>
              <a:rPr kumimoji="1" lang="ja-JP" altLang="en-US" sz="1400" dirty="0"/>
              <a:t>　こちらは年齢別負担金一覧表です。例として、</a:t>
            </a:r>
            <a:r>
              <a:rPr kumimoji="1" lang="en-US" altLang="ja-JP" sz="1400" dirty="0"/>
              <a:t>61</a:t>
            </a:r>
            <a:r>
              <a:rPr kumimoji="1" lang="ja-JP" altLang="en-US" sz="1400" dirty="0"/>
              <a:t>歳の欄を見ていただくと、</a:t>
            </a:r>
            <a:r>
              <a:rPr kumimoji="1" lang="en-US" altLang="ja-JP" sz="1400" dirty="0"/>
              <a:t>491,000</a:t>
            </a:r>
            <a:r>
              <a:rPr kumimoji="1" lang="ja-JP" altLang="en-US" sz="1400" dirty="0"/>
              <a:t>円となっています。こちらの負担金を加入時に一括で納めていただくこととなります。</a:t>
            </a:r>
          </a:p>
          <a:p>
            <a:r>
              <a:rPr kumimoji="1" lang="ja-JP" altLang="en-US" sz="1400" dirty="0"/>
              <a:t>　会員期間である</a:t>
            </a:r>
            <a:r>
              <a:rPr kumimoji="1" lang="en-US" altLang="ja-JP" sz="1400" dirty="0"/>
              <a:t>61</a:t>
            </a:r>
            <a:r>
              <a:rPr kumimoji="1" lang="ja-JP" altLang="en-US" sz="1400" dirty="0"/>
              <a:t>歳から</a:t>
            </a:r>
            <a:r>
              <a:rPr kumimoji="1" lang="en-US" altLang="ja-JP" sz="1400" dirty="0"/>
              <a:t>71</a:t>
            </a:r>
            <a:r>
              <a:rPr kumimoji="1" lang="ja-JP" altLang="en-US" sz="1400" dirty="0"/>
              <a:t>歳までの</a:t>
            </a:r>
            <a:r>
              <a:rPr kumimoji="1" lang="en-US" altLang="ja-JP" sz="1400" dirty="0"/>
              <a:t>10</a:t>
            </a:r>
            <a:r>
              <a:rPr kumimoji="1" lang="ja-JP" altLang="en-US" sz="1400" dirty="0"/>
              <a:t>年間を１年あたりの金額で計算すると、</a:t>
            </a:r>
            <a:r>
              <a:rPr kumimoji="1" lang="en-US" altLang="ja-JP" sz="1400" dirty="0"/>
              <a:t>1</a:t>
            </a:r>
            <a:r>
              <a:rPr kumimoji="1" lang="ja-JP" altLang="en-US" sz="1400" dirty="0"/>
              <a:t>年で</a:t>
            </a:r>
            <a:r>
              <a:rPr kumimoji="1" lang="en-US" altLang="ja-JP" sz="1400" dirty="0"/>
              <a:t>49,100</a:t>
            </a:r>
            <a:r>
              <a:rPr kumimoji="1" lang="ja-JP" altLang="en-US" sz="1400" dirty="0"/>
              <a:t>円を負担していることになります。　　負担金額をご自身の会員期間年数で割り、</a:t>
            </a:r>
            <a:r>
              <a:rPr kumimoji="1" lang="en-US" altLang="ja-JP" sz="1400" dirty="0"/>
              <a:t>1</a:t>
            </a:r>
            <a:r>
              <a:rPr kumimoji="1" lang="ja-JP" altLang="en-US" sz="1400" dirty="0"/>
              <a:t>年あたりで換算すると、民間の保険会社の掛金や加入金と比較しやすいかと思います。</a:t>
            </a:r>
          </a:p>
          <a:p>
            <a:endParaRPr kumimoji="1" lang="ja-JP" altLang="en-US" sz="1400" dirty="0"/>
          </a:p>
          <a:p>
            <a:r>
              <a:rPr kumimoji="1" lang="ja-JP" altLang="en-US" sz="1400" dirty="0"/>
              <a:t>　次のスライドをご覧ください。</a:t>
            </a:r>
          </a:p>
          <a:p>
            <a:r>
              <a:rPr kumimoji="1" lang="ja-JP" altLang="en-US" sz="1400" dirty="0"/>
              <a:t> </a:t>
            </a:r>
          </a:p>
          <a:p>
            <a:endParaRPr kumimoji="1" lang="ja-JP" altLang="en-US" sz="1400" dirty="0"/>
          </a:p>
        </p:txBody>
      </p:sp>
      <p:sp>
        <p:nvSpPr>
          <p:cNvPr id="4" name="スライド番号プレースホルダー 3"/>
          <p:cNvSpPr>
            <a:spLocks noGrp="1"/>
          </p:cNvSpPr>
          <p:nvPr>
            <p:ph type="sldNum" sz="quarter" idx="5"/>
          </p:nvPr>
        </p:nvSpPr>
        <p:spPr/>
        <p:txBody>
          <a:bodyPr/>
          <a:lstStyle/>
          <a:p>
            <a:r>
              <a:rPr lang="en-US" altLang="ja-JP" dirty="0"/>
              <a:t>15</a:t>
            </a:r>
            <a:endParaRPr kumimoji="1" lang="ja-JP" altLang="en-US" dirty="0"/>
          </a:p>
        </p:txBody>
      </p:sp>
    </p:spTree>
    <p:extLst>
      <p:ext uri="{BB962C8B-B14F-4D97-AF65-F5344CB8AC3E}">
        <p14:creationId xmlns:p14="http://schemas.microsoft.com/office/powerpoint/2010/main" val="92051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396875"/>
            <a:ext cx="5916613" cy="3328988"/>
          </a:xfrm>
        </p:spPr>
      </p:sp>
      <p:sp>
        <p:nvSpPr>
          <p:cNvPr id="3" name="ノート プレースホルダー 2"/>
          <p:cNvSpPr>
            <a:spLocks noGrp="1"/>
          </p:cNvSpPr>
          <p:nvPr>
            <p:ph type="body" idx="1"/>
          </p:nvPr>
        </p:nvSpPr>
        <p:spPr>
          <a:xfrm>
            <a:off x="415553" y="3853036"/>
            <a:ext cx="5832648" cy="5832648"/>
          </a:xfrm>
        </p:spPr>
        <p:txBody>
          <a:bodyPr/>
          <a:lstStyle/>
          <a:p>
            <a:r>
              <a:rPr kumimoji="1" lang="ja-JP" altLang="en-US" sz="1400" dirty="0"/>
              <a:t>（２）退会給付金の給付についてです。</a:t>
            </a:r>
          </a:p>
          <a:p>
            <a:r>
              <a:rPr kumimoji="1" lang="ja-JP" altLang="en-US" sz="1400" dirty="0">
                <a:solidFill>
                  <a:srgbClr val="FF0000"/>
                </a:solidFill>
              </a:rPr>
              <a:t>ポイント⑦</a:t>
            </a:r>
            <a:r>
              <a:rPr kumimoji="1" lang="ja-JP" altLang="en-US" sz="1400" dirty="0"/>
              <a:t>　現職中、教職員互助会掛金として納めていたうちの半分は、「退職医療事業掛金」として、退職時に退職医療事業に加入するために必要な「年齢別負担金」に充当できるように積み立てられてきました。</a:t>
            </a:r>
          </a:p>
          <a:p>
            <a:r>
              <a:rPr kumimoji="1" lang="ja-JP" altLang="en-US" sz="1400" dirty="0"/>
              <a:t>　そして今回退職に伴い、この積み立ててきた分を「退会一時金」として精算を行います。</a:t>
            </a:r>
          </a:p>
          <a:p>
            <a:r>
              <a:rPr kumimoji="1" lang="ja-JP" altLang="en-US" sz="1400" dirty="0"/>
              <a:t>　加入機会判断チャートで確認したご自身の選択肢①～④に応じて、精算方法や提出書類が異なりますのでご確認ください。</a:t>
            </a:r>
          </a:p>
          <a:p>
            <a:endParaRPr kumimoji="1" lang="ja-JP" altLang="en-US" sz="1400" dirty="0"/>
          </a:p>
          <a:p>
            <a:r>
              <a:rPr kumimoji="1" lang="ja-JP" altLang="en-US" sz="1400" dirty="0"/>
              <a:t>　①退職医療事業に加入される方は、年齢別負担金に退会一時金が充当されるため、負担額が減り、加入しやすくなります。その場合、退会一時金には、利息相当分を加算した額を給付するため、負担額はさらに軽くなります。</a:t>
            </a:r>
          </a:p>
          <a:p>
            <a:endParaRPr kumimoji="1" lang="ja-JP" altLang="en-US" sz="1400" dirty="0"/>
          </a:p>
          <a:p>
            <a:r>
              <a:rPr kumimoji="1" lang="ja-JP" altLang="en-US" sz="1400" dirty="0"/>
              <a:t>　次に、②退職医療事業に加入しない方、もしくは、③掛金</a:t>
            </a:r>
            <a:r>
              <a:rPr kumimoji="1" lang="en-US" altLang="ja-JP" sz="1400" dirty="0"/>
              <a:t>1000</a:t>
            </a:r>
            <a:r>
              <a:rPr kumimoji="1" lang="ja-JP" altLang="en-US" sz="1400" dirty="0"/>
              <a:t>分の</a:t>
            </a:r>
            <a:r>
              <a:rPr kumimoji="1" lang="en-US" altLang="ja-JP" sz="1400" dirty="0"/>
              <a:t>5</a:t>
            </a:r>
            <a:r>
              <a:rPr kumimoji="1" lang="ja-JP" altLang="en-US" sz="1400" dirty="0"/>
              <a:t>を納めて現職会員を継続する方は、納めた掛金相当額を退会一時金として給付します。</a:t>
            </a:r>
          </a:p>
          <a:p>
            <a:endParaRPr kumimoji="1" lang="ja-JP" altLang="en-US" sz="1400" dirty="0"/>
          </a:p>
          <a:p>
            <a:r>
              <a:rPr kumimoji="1" lang="ja-JP" altLang="en-US" sz="1400" dirty="0"/>
              <a:t>　最後に、④これまで通り掛金</a:t>
            </a:r>
            <a:r>
              <a:rPr kumimoji="1" lang="en-US" altLang="ja-JP" sz="1400" dirty="0"/>
              <a:t>1000</a:t>
            </a:r>
            <a:r>
              <a:rPr kumimoji="1" lang="ja-JP" altLang="en-US" sz="1400" dirty="0"/>
              <a:t>分の</a:t>
            </a:r>
            <a:r>
              <a:rPr kumimoji="1" lang="en-US" altLang="ja-JP" sz="1400" dirty="0"/>
              <a:t>10</a:t>
            </a:r>
            <a:r>
              <a:rPr kumimoji="1" lang="ja-JP" altLang="en-US" sz="1400" dirty="0"/>
              <a:t>を納めて現職会員を継続する方は、積み立ても継続され、現職会員を辞める時に精算されます。</a:t>
            </a:r>
          </a:p>
          <a:p>
            <a:endParaRPr kumimoji="1" lang="ja-JP" altLang="en-US" sz="1400" dirty="0"/>
          </a:p>
          <a:p>
            <a:r>
              <a:rPr kumimoji="1" lang="ja-JP" altLang="en-US" sz="1400" dirty="0"/>
              <a:t>　なお、退会一時金は、本人の勤務年数や給与月額等によって、ひとりひとり異なりますのでご注意ください。</a:t>
            </a:r>
            <a:endParaRPr kumimoji="1" lang="en-US" altLang="ja-JP" sz="1400" dirty="0"/>
          </a:p>
          <a:p>
            <a:endParaRPr kumimoji="1" lang="ja-JP" altLang="en-US" sz="1400" dirty="0"/>
          </a:p>
          <a:p>
            <a:r>
              <a:rPr kumimoji="1" lang="ja-JP" altLang="en-US" sz="1400" dirty="0"/>
              <a:t>　次のスライドをご覧ください。</a:t>
            </a:r>
          </a:p>
          <a:p>
            <a:r>
              <a:rPr kumimoji="1" lang="ja-JP" altLang="en-US" sz="1400" dirty="0"/>
              <a:t> </a:t>
            </a:r>
          </a:p>
          <a:p>
            <a:endParaRPr kumimoji="1" lang="ja-JP" altLang="en-US" sz="1400" dirty="0"/>
          </a:p>
        </p:txBody>
      </p:sp>
      <p:sp>
        <p:nvSpPr>
          <p:cNvPr id="4" name="スライド番号プレースホルダー 3"/>
          <p:cNvSpPr>
            <a:spLocks noGrp="1"/>
          </p:cNvSpPr>
          <p:nvPr>
            <p:ph type="sldNum" sz="quarter" idx="5"/>
          </p:nvPr>
        </p:nvSpPr>
        <p:spPr/>
        <p:txBody>
          <a:bodyPr/>
          <a:lstStyle/>
          <a:p>
            <a:r>
              <a:rPr lang="en-US" altLang="ja-JP" dirty="0"/>
              <a:t>16</a:t>
            </a:r>
            <a:endParaRPr kumimoji="1" lang="ja-JP" altLang="en-US" dirty="0"/>
          </a:p>
        </p:txBody>
      </p:sp>
    </p:spTree>
    <p:extLst>
      <p:ext uri="{BB962C8B-B14F-4D97-AF65-F5344CB8AC3E}">
        <p14:creationId xmlns:p14="http://schemas.microsoft.com/office/powerpoint/2010/main" val="377933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46080-A664-47E5-A345-9914673408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6E3813E-0925-439E-BE03-B0A34221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784FAF-0864-4907-B8F2-459C7B368972}"/>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279D8F46-A110-4175-9203-416BA46218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632FF6-BB3E-4D89-9C6C-2FDE5436E9BC}"/>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346554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B68CD-1A2B-47F6-A52F-7AD18CBD0C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52926A-F231-4322-A70C-5DABEC405EB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8DA234-527F-4313-A204-CAFF3FF2C12B}"/>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EA4D0B6C-2F36-4BED-BE88-3C4E8655B8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8A42D4-B534-44B0-8B7D-C4D26E79EB21}"/>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18348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134DB25-C1BB-41C3-8402-DCBECB2BDEB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E9B919-9AE1-4344-8A3E-85914567EB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56A20D-D4F1-48CD-B991-93670882EE6B}"/>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B5820A22-7BDD-4197-B466-A79E5C7D40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F92002-38C3-4D6C-9180-E947745C0664}"/>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183778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57C81-259F-42C1-9C7D-1F37D27761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5E4F01-893F-48A3-9965-504C7573D41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082F61-DD0D-4114-96E2-C0F8F38FC55E}"/>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3010F324-96C1-4C60-A8E8-1AABDBD716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DDE2D-9488-4D37-A799-41C2C1488639}"/>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393061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F28A16-FB28-4ECD-BD7A-11E58C536A9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1266C6-C925-4F58-BA57-5B284C220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3710FF5-8646-4EDD-87B1-747A295D5BB4}"/>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D2A989FB-707A-458A-83CA-CE6E43F669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5D6EF2-8E86-40C6-853A-0491FD275E11}"/>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250180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8E56F3-63A6-43EA-9A6D-46CFA303AA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3480B7-524C-4AB7-804A-6493E082044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C873DF-510B-4AED-BE82-8977FDB5B44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2452DFB-CEB8-435B-99FA-7F2C20A4A7BC}"/>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AA157856-C3C9-4BF4-975A-7ECE87F400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B7DCA0-9093-4857-9079-EF2077DF9AA6}"/>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233532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5242C-2691-418B-AA70-651606E8D52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72A464-9474-423D-AB62-E181FC4FC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7E6E8A2-3437-4D43-8688-68F6E2A607F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59EA785-316E-417C-A732-74205F832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B48F11A-3D02-4E7A-93EC-1E1D8BEA886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8E8541-783B-4CAB-8CA7-D7337D451EA9}"/>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8" name="フッター プレースホルダー 7">
            <a:extLst>
              <a:ext uri="{FF2B5EF4-FFF2-40B4-BE49-F238E27FC236}">
                <a16:creationId xmlns:a16="http://schemas.microsoft.com/office/drawing/2014/main" id="{836EAA21-32E1-43C8-857D-4E251D8353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71CE56E-5ED2-4F48-B3DB-CB0ED07CB2B1}"/>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39980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380D9A-708A-49B0-A129-992E1472C75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4E8DFC9-27C4-4FE9-BEC4-748DF40FDD8D}"/>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4" name="フッター プレースホルダー 3">
            <a:extLst>
              <a:ext uri="{FF2B5EF4-FFF2-40B4-BE49-F238E27FC236}">
                <a16:creationId xmlns:a16="http://schemas.microsoft.com/office/drawing/2014/main" id="{8C9819FA-B680-49FF-A9B0-A8D0C1AA7D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68BF2E7-5F8A-4B5D-9D72-C258D7393D64}"/>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41277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3290F09-8E65-41A0-A28D-BAE8B619B234}"/>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3" name="フッター プレースホルダー 2">
            <a:extLst>
              <a:ext uri="{FF2B5EF4-FFF2-40B4-BE49-F238E27FC236}">
                <a16:creationId xmlns:a16="http://schemas.microsoft.com/office/drawing/2014/main" id="{2898AEEF-B2EF-4F32-8785-DE04736276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066A95-B703-4421-8E77-50E2F3237A2D}"/>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409053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DFFE4-240A-4289-8789-86DEFB4CCB4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33E7B2-87C8-4E68-9987-3DAAFE84F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DC4B648-91BC-4E17-AE68-8585CD030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21E9EE-25C0-47AE-9091-99E7721CA121}"/>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90487E35-4E29-4258-99A7-DEF90D1B96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87EFEF-FF65-4487-BB65-A3079A0F8155}"/>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38086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5742F-6D8D-400D-966D-C2F9B71794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B462049-17B7-4E27-8FE2-A723E7441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0C2F3E0-C0E2-4596-B553-413FABD0F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4882B2-81D5-47B1-BDFF-A659DC4E2922}"/>
              </a:ext>
            </a:extLst>
          </p:cNvPr>
          <p:cNvSpPr>
            <a:spLocks noGrp="1"/>
          </p:cNvSpPr>
          <p:nvPr>
            <p:ph type="dt" sz="half" idx="10"/>
          </p:nvPr>
        </p:nvSpPr>
        <p:spPr/>
        <p:txBody>
          <a:bodyPr/>
          <a:lstStyle/>
          <a:p>
            <a:fld id="{A2AC089C-605A-44FA-8014-973521F60723}" type="datetimeFigureOut">
              <a:rPr kumimoji="1" lang="ja-JP" altLang="en-US" smtClean="0"/>
              <a:t>2026/1/14</a:t>
            </a:fld>
            <a:endParaRPr kumimoji="1" lang="ja-JP" altLang="en-US"/>
          </a:p>
        </p:txBody>
      </p:sp>
      <p:sp>
        <p:nvSpPr>
          <p:cNvPr id="6" name="フッター プレースホルダー 5">
            <a:extLst>
              <a:ext uri="{FF2B5EF4-FFF2-40B4-BE49-F238E27FC236}">
                <a16:creationId xmlns:a16="http://schemas.microsoft.com/office/drawing/2014/main" id="{687A720F-AAD2-48BA-8336-7335D15B6F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D78974-CE3E-418F-8DCF-E10319032B84}"/>
              </a:ext>
            </a:extLst>
          </p:cNvPr>
          <p:cNvSpPr>
            <a:spLocks noGrp="1"/>
          </p:cNvSpPr>
          <p:nvPr>
            <p:ph type="sldNum" sz="quarter" idx="12"/>
          </p:nvPr>
        </p:nvSpPr>
        <p:spPr/>
        <p:txBody>
          <a:body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381819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7620F1-AD5B-449C-9F45-E2C5FF4B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27A496-FD01-483C-BA35-EE0557E1F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349D00-460C-4C4A-9B60-CF6D77629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C089C-605A-44FA-8014-973521F60723}" type="datetimeFigureOut">
              <a:rPr kumimoji="1" lang="ja-JP" altLang="en-US" smtClean="0"/>
              <a:t>2026/1/14</a:t>
            </a:fld>
            <a:endParaRPr kumimoji="1" lang="ja-JP" altLang="en-US"/>
          </a:p>
        </p:txBody>
      </p:sp>
      <p:sp>
        <p:nvSpPr>
          <p:cNvPr id="5" name="フッター プレースホルダー 4">
            <a:extLst>
              <a:ext uri="{FF2B5EF4-FFF2-40B4-BE49-F238E27FC236}">
                <a16:creationId xmlns:a16="http://schemas.microsoft.com/office/drawing/2014/main" id="{5D2EE711-80F7-4557-B5C7-EDDE5D8D2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DC9CB4B-FA4A-48DE-AFB4-45A919169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FB79A-372C-4502-96BF-5AAADCDCF6F7}" type="slidenum">
              <a:rPr kumimoji="1" lang="ja-JP" altLang="en-US" smtClean="0"/>
              <a:t>‹#›</a:t>
            </a:fld>
            <a:endParaRPr kumimoji="1" lang="ja-JP" altLang="en-US"/>
          </a:p>
        </p:txBody>
      </p:sp>
    </p:spTree>
    <p:extLst>
      <p:ext uri="{BB962C8B-B14F-4D97-AF65-F5344CB8AC3E}">
        <p14:creationId xmlns:p14="http://schemas.microsoft.com/office/powerpoint/2010/main" val="51036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71963-026A-4602-A9EB-CED3F7E95EF9}"/>
              </a:ext>
            </a:extLst>
          </p:cNvPr>
          <p:cNvSpPr>
            <a:spLocks noGrp="1"/>
          </p:cNvSpPr>
          <p:nvPr>
            <p:ph type="title"/>
          </p:nvPr>
        </p:nvSpPr>
        <p:spPr>
          <a:xfrm>
            <a:off x="838200" y="696405"/>
            <a:ext cx="10515600" cy="975643"/>
          </a:xfrm>
        </p:spPr>
        <p:txBody>
          <a:bodyPr>
            <a:normAutofit/>
          </a:bodyPr>
          <a:lstStyle/>
          <a:p>
            <a:pPr algn="ctr"/>
            <a:r>
              <a:rPr lang="ja-JP" alt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４　負担金と退会給付金</a:t>
            </a:r>
            <a:r>
              <a:rPr lang="ja-JP"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（退会一時金）</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50EB7182-0A7A-4C46-ADF3-77B5C95E0E88}"/>
              </a:ext>
            </a:extLst>
          </p:cNvPr>
          <p:cNvSpPr>
            <a:spLocks noGrp="1"/>
          </p:cNvSpPr>
          <p:nvPr>
            <p:ph idx="1"/>
          </p:nvPr>
        </p:nvSpPr>
        <p:spPr>
          <a:xfrm>
            <a:off x="646132" y="1913124"/>
            <a:ext cx="11233248" cy="4248471"/>
          </a:xfrm>
        </p:spPr>
        <p:txBody>
          <a:bodyPr>
            <a:normAutofit fontScale="92500" lnSpcReduction="10000"/>
          </a:bodyPr>
          <a:lstStyle/>
          <a:p>
            <a:pPr marL="0" indent="0">
              <a:lnSpc>
                <a:spcPct val="110000"/>
              </a:lnSpc>
              <a:buNone/>
            </a:pPr>
            <a:r>
              <a:rPr kumimoji="1" lang="ja-JP" altLang="en-US" u="sng" dirty="0">
                <a:latin typeface="HG丸ｺﾞｼｯｸM-PRO" panose="020F0600000000000000" pitchFamily="50" charset="-128"/>
                <a:ea typeface="HG丸ｺﾞｼｯｸM-PRO" panose="020F0600000000000000" pitchFamily="50" charset="-128"/>
              </a:rPr>
              <a:t>（１）令和８年度　</a:t>
            </a:r>
            <a:r>
              <a:rPr kumimoji="1" lang="ja-JP" altLang="en-US" b="1" u="sng" dirty="0">
                <a:latin typeface="HG丸ｺﾞｼｯｸM-PRO" panose="020F0600000000000000" pitchFamily="50" charset="-128"/>
                <a:ea typeface="HG丸ｺﾞｼｯｸM-PRO" panose="020F0600000000000000" pitchFamily="50" charset="-128"/>
              </a:rPr>
              <a:t>年齢別負担金（納入額）</a:t>
            </a:r>
          </a:p>
          <a:p>
            <a:pPr marL="0" indent="0">
              <a:lnSpc>
                <a:spcPct val="110000"/>
              </a:lnSpc>
              <a:buNone/>
            </a:pPr>
            <a:r>
              <a:rPr kumimoji="1" lang="ja-JP" altLang="en-US" dirty="0">
                <a:latin typeface="HG丸ｺﾞｼｯｸM-PRO" panose="020F0600000000000000" pitchFamily="50" charset="-128"/>
                <a:ea typeface="HG丸ｺﾞｼｯｸM-PRO" panose="020F0600000000000000" pitchFamily="50" charset="-128"/>
              </a:rPr>
              <a:t>○年度末、</a:t>
            </a:r>
            <a:r>
              <a:rPr lang="ja-JP" altLang="en-US" dirty="0">
                <a:latin typeface="HG丸ｺﾞｼｯｸM-PRO" panose="020F0600000000000000" pitchFamily="50" charset="-128"/>
                <a:ea typeface="HG丸ｺﾞｼｯｸM-PRO" panose="020F0600000000000000" pitchFamily="50" charset="-128"/>
              </a:rPr>
              <a:t>５０</a:t>
            </a:r>
            <a:r>
              <a:rPr kumimoji="1" lang="ja-JP" altLang="en-US" dirty="0">
                <a:latin typeface="HG丸ｺﾞｼｯｸM-PRO" panose="020F0600000000000000" pitchFamily="50" charset="-128"/>
                <a:ea typeface="HG丸ｺﾞｼｯｸM-PRO" panose="020F0600000000000000" pitchFamily="50" charset="-128"/>
              </a:rPr>
              <a:t>歳以上で退職</a:t>
            </a:r>
            <a:r>
              <a:rPr lang="ja-JP" altLang="en-US" dirty="0">
                <a:latin typeface="HG丸ｺﾞｼｯｸM-PRO" panose="020F0600000000000000" pitchFamily="50" charset="-128"/>
                <a:ea typeface="HG丸ｺﾞｼｯｸM-PRO" panose="020F0600000000000000" pitchFamily="50" charset="-128"/>
              </a:rPr>
              <a:t>する</a:t>
            </a:r>
            <a:r>
              <a:rPr kumimoji="1" lang="ja-JP" altLang="en-US" dirty="0">
                <a:latin typeface="HG丸ｺﾞｼｯｸM-PRO" panose="020F0600000000000000" pitchFamily="50" charset="-128"/>
                <a:ea typeface="HG丸ｺﾞｼｯｸM-PRO" panose="020F0600000000000000" pitchFamily="50" charset="-128"/>
              </a:rPr>
              <a:t>会員で、退職医療事業に</a:t>
            </a:r>
            <a:r>
              <a:rPr lang="ja-JP" altLang="en-US" dirty="0">
                <a:latin typeface="HG丸ｺﾞｼｯｸM-PRO" panose="020F0600000000000000" pitchFamily="50" charset="-128"/>
                <a:ea typeface="HG丸ｺﾞｼｯｸM-PRO" panose="020F0600000000000000" pitchFamily="50" charset="-128"/>
              </a:rPr>
              <a:t>加入</a:t>
            </a:r>
            <a:r>
              <a:rPr kumimoji="1" lang="ja-JP" altLang="en-US" dirty="0">
                <a:latin typeface="HG丸ｺﾞｼｯｸM-PRO" panose="020F0600000000000000" pitchFamily="50" charset="-128"/>
                <a:ea typeface="HG丸ｺﾞｼｯｸM-PRO" panose="020F0600000000000000" pitchFamily="50" charset="-128"/>
              </a:rPr>
              <a:t>を希望</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kumimoji="1" lang="ja-JP" altLang="en-US" dirty="0">
                <a:latin typeface="HG丸ｺﾞｼｯｸM-PRO" panose="020F0600000000000000" pitchFamily="50" charset="-128"/>
                <a:ea typeface="HG丸ｺﾞｼｯｸM-PRO" panose="020F0600000000000000" pitchFamily="50" charset="-128"/>
              </a:rPr>
              <a:t>　する方は、</a:t>
            </a:r>
            <a:r>
              <a:rPr kumimoji="1" lang="ja-JP" altLang="en-US" u="heavy" dirty="0">
                <a:solidFill>
                  <a:srgbClr val="C00000"/>
                </a:solidFill>
                <a:uFill>
                  <a:solidFill>
                    <a:srgbClr val="C00000"/>
                  </a:solidFill>
                </a:uFill>
                <a:latin typeface="HG丸ｺﾞｼｯｸM-PRO" panose="020F0600000000000000" pitchFamily="50" charset="-128"/>
                <a:ea typeface="HG丸ｺﾞｼｯｸM-PRO" panose="020F0600000000000000" pitchFamily="50" charset="-128"/>
              </a:rPr>
              <a:t>令和８年４月１日時点の満年齢</a:t>
            </a:r>
            <a:r>
              <a:rPr kumimoji="1" lang="ja-JP" altLang="en-US" dirty="0">
                <a:latin typeface="HG丸ｺﾞｼｯｸM-PRO" panose="020F0600000000000000" pitchFamily="50" charset="-128"/>
                <a:ea typeface="HG丸ｺﾞｼｯｸM-PRO" panose="020F0600000000000000" pitchFamily="50" charset="-128"/>
              </a:rPr>
              <a:t>の</a:t>
            </a:r>
            <a:r>
              <a:rPr lang="ja-JP" altLang="en-US" dirty="0">
                <a:solidFill>
                  <a:srgbClr val="FF0000"/>
                </a:solidFill>
                <a:highlight>
                  <a:srgbClr val="FFFF99"/>
                </a:highlight>
                <a:latin typeface="HG丸ｺﾞｼｯｸM-PRO" panose="020F0600000000000000" pitchFamily="50" charset="-128"/>
                <a:ea typeface="HG丸ｺﾞｼｯｸM-PRO" panose="020F0600000000000000" pitchFamily="50" charset="-128"/>
              </a:rPr>
              <a:t>「</a:t>
            </a:r>
            <a:r>
              <a:rPr kumimoji="1" lang="ja-JP" altLang="en-US" dirty="0">
                <a:solidFill>
                  <a:srgbClr val="FF0000"/>
                </a:solidFill>
                <a:highlight>
                  <a:srgbClr val="FFFF99"/>
                </a:highlight>
                <a:latin typeface="HG丸ｺﾞｼｯｸM-PRO" panose="020F0600000000000000" pitchFamily="50" charset="-128"/>
                <a:ea typeface="HG丸ｺﾞｼｯｸM-PRO" panose="020F0600000000000000" pitchFamily="50" charset="-128"/>
              </a:rPr>
              <a:t>年齢別負担金」</a:t>
            </a:r>
            <a:r>
              <a:rPr kumimoji="1" lang="ja-JP" altLang="en-US" dirty="0">
                <a:latin typeface="HG丸ｺﾞｼｯｸM-PRO" panose="020F0600000000000000" pitchFamily="50" charset="-128"/>
                <a:ea typeface="HG丸ｺﾞｼｯｸM-PRO" panose="020F0600000000000000" pitchFamily="50" charset="-128"/>
              </a:rPr>
              <a:t>（次頁　</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表）を納入していただきます。</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配偶者</a:t>
            </a:r>
            <a:r>
              <a:rPr kumimoji="1" lang="ja-JP" altLang="en-US" dirty="0">
                <a:latin typeface="HG丸ｺﾞｼｯｸM-PRO" panose="020F0600000000000000" pitchFamily="50" charset="-128"/>
                <a:ea typeface="HG丸ｺﾞｼｯｸM-PRO" panose="020F0600000000000000" pitchFamily="50" charset="-128"/>
              </a:rPr>
              <a:t>の方も加入を希望する場合は、年齢別負担金を別途、納入いただ</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きます。</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kumimoji="1" lang="ja-JP" altLang="en-US" dirty="0">
                <a:latin typeface="HG丸ｺﾞｼｯｸM-PRO" panose="020F0600000000000000" pitchFamily="50" charset="-128"/>
                <a:ea typeface="HG丸ｺﾞｼｯｸM-PRO" panose="020F0600000000000000" pitchFamily="50" charset="-128"/>
              </a:rPr>
              <a:t>○この負担金は、</a:t>
            </a:r>
            <a:r>
              <a:rPr kumimoji="1" lang="en-US" altLang="ja-JP" dirty="0">
                <a:latin typeface="HG丸ｺﾞｼｯｸM-PRO" panose="020F0600000000000000" pitchFamily="50" charset="-128"/>
                <a:ea typeface="HG丸ｺﾞｼｯｸM-PRO" panose="020F0600000000000000" pitchFamily="50" charset="-128"/>
              </a:rPr>
              <a:t>7</a:t>
            </a:r>
            <a:r>
              <a:rPr kumimoji="1" lang="ja-JP" altLang="en-US" dirty="0">
                <a:latin typeface="HG丸ｺﾞｼｯｸM-PRO" panose="020F0600000000000000" pitchFamily="50" charset="-128"/>
                <a:ea typeface="HG丸ｺﾞｼｯｸM-PRO" panose="020F0600000000000000" pitchFamily="50" charset="-128"/>
              </a:rPr>
              <a:t>１歳に達する年度末までの金額を、一括して納入いた</a:t>
            </a:r>
            <a:endParaRPr kumimoji="1" lang="en-US" altLang="ja-JP" dirty="0">
              <a:latin typeface="HG丸ｺﾞｼｯｸM-PRO" panose="020F0600000000000000" pitchFamily="50" charset="-128"/>
              <a:ea typeface="HG丸ｺﾞｼｯｸM-PRO" panose="020F0600000000000000" pitchFamily="50" charset="-128"/>
            </a:endParaRPr>
          </a:p>
          <a:p>
            <a:pPr marL="0" indent="0">
              <a:lnSpc>
                <a:spcPct val="110000"/>
              </a:lnSpc>
              <a:buNone/>
            </a:pPr>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だきますので、</a:t>
            </a:r>
            <a:r>
              <a:rPr kumimoji="1" lang="ja-JP" altLang="en-US" u="sng" dirty="0">
                <a:solidFill>
                  <a:srgbClr val="C00000"/>
                </a:solidFill>
                <a:latin typeface="HG丸ｺﾞｼｯｸM-PRO" panose="020F0600000000000000" pitchFamily="50" charset="-128"/>
                <a:ea typeface="HG丸ｺﾞｼｯｸM-PRO" panose="020F0600000000000000" pitchFamily="50" charset="-128"/>
              </a:rPr>
              <a:t>加入後の追加負担はありません</a:t>
            </a:r>
            <a:r>
              <a:rPr kumimoji="1" lang="ja-JP" altLang="en-US" dirty="0">
                <a:latin typeface="HG丸ｺﾞｼｯｸM-PRO" panose="020F0600000000000000" pitchFamily="50" charset="-128"/>
                <a:ea typeface="HG丸ｺﾞｼｯｸM-PRO" panose="020F0600000000000000" pitchFamily="50" charset="-128"/>
              </a:rPr>
              <a:t>。</a:t>
            </a:r>
          </a:p>
        </p:txBody>
      </p:sp>
      <p:pic>
        <p:nvPicPr>
          <p:cNvPr id="7" name="図 6">
            <a:extLst>
              <a:ext uri="{FF2B5EF4-FFF2-40B4-BE49-F238E27FC236}">
                <a16:creationId xmlns:a16="http://schemas.microsoft.com/office/drawing/2014/main" id="{7ED877EA-C68A-8DB3-7E51-DDBE7A961B10}"/>
              </a:ext>
            </a:extLst>
          </p:cNvPr>
          <p:cNvPicPr>
            <a:picLocks noChangeAspect="1"/>
          </p:cNvPicPr>
          <p:nvPr/>
        </p:nvPicPr>
        <p:blipFill>
          <a:blip r:embed="rId5"/>
          <a:stretch>
            <a:fillRect/>
          </a:stretch>
        </p:blipFill>
        <p:spPr>
          <a:xfrm>
            <a:off x="9840416" y="607619"/>
            <a:ext cx="1089460" cy="1484784"/>
          </a:xfrm>
          <a:prstGeom prst="rect">
            <a:avLst/>
          </a:prstGeom>
        </p:spPr>
      </p:pic>
      <p:sp>
        <p:nvSpPr>
          <p:cNvPr id="4" name="四角形: 角を丸くする 3">
            <a:extLst>
              <a:ext uri="{FF2B5EF4-FFF2-40B4-BE49-F238E27FC236}">
                <a16:creationId xmlns:a16="http://schemas.microsoft.com/office/drawing/2014/main" id="{A6917AFB-D35D-A735-BD50-28AFB3B6D52E}"/>
              </a:ext>
            </a:extLst>
          </p:cNvPr>
          <p:cNvSpPr/>
          <p:nvPr/>
        </p:nvSpPr>
        <p:spPr>
          <a:xfrm>
            <a:off x="474278" y="521611"/>
            <a:ext cx="874292" cy="76079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6" name="録音したサウンド">
            <a:hlinkClick r:id="" action="ppaction://media"/>
            <a:extLst>
              <a:ext uri="{FF2B5EF4-FFF2-40B4-BE49-F238E27FC236}">
                <a16:creationId xmlns:a16="http://schemas.microsoft.com/office/drawing/2014/main" id="{4E7D74FD-8CB0-680F-72A5-839FDC1816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6624" y="607619"/>
            <a:ext cx="609600" cy="609600"/>
          </a:xfrm>
          <a:prstGeom prst="rect">
            <a:avLst/>
          </a:prstGeom>
        </p:spPr>
      </p:pic>
    </p:spTree>
    <p:extLst>
      <p:ext uri="{BB962C8B-B14F-4D97-AF65-F5344CB8AC3E}">
        <p14:creationId xmlns:p14="http://schemas.microsoft.com/office/powerpoint/2010/main" val="3381340268"/>
      </p:ext>
    </p:extLst>
  </p:cSld>
  <p:clrMapOvr>
    <a:masterClrMapping/>
  </p:clrMapOvr>
  <mc:AlternateContent xmlns:mc="http://schemas.openxmlformats.org/markup-compatibility/2006" xmlns:p14="http://schemas.microsoft.com/office/powerpoint/2010/main">
    <mc:Choice Requires="p14">
      <p:transition spd="slow" p14:dur="2000" advTm="78863"/>
    </mc:Choice>
    <mc:Fallback xmlns="">
      <p:transition spd="slow" advTm="78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4"/>
        <p14:stopEvt time="77522"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F4037-F3F3-4569-B693-94E6E8E17CEC}"/>
              </a:ext>
            </a:extLst>
          </p:cNvPr>
          <p:cNvSpPr>
            <a:spLocks noGrp="1"/>
          </p:cNvSpPr>
          <p:nvPr>
            <p:ph type="title"/>
          </p:nvPr>
        </p:nvSpPr>
        <p:spPr>
          <a:xfrm>
            <a:off x="1703512" y="440668"/>
            <a:ext cx="5688632" cy="900100"/>
          </a:xfrm>
        </p:spPr>
        <p:txBody>
          <a:bodyPr>
            <a:normAutofit/>
          </a:bodyPr>
          <a:lstStyle/>
          <a:p>
            <a:pPr algn="ctr"/>
            <a:r>
              <a:rPr kumimoji="1" lang="ja-JP" altLang="en-US" dirty="0">
                <a:latin typeface="HG丸ｺﾞｼｯｸM-PRO" panose="020F0600000000000000" pitchFamily="50" charset="-128"/>
                <a:ea typeface="HG丸ｺﾞｼｯｸM-PRO" panose="020F0600000000000000" pitchFamily="50" charset="-128"/>
              </a:rPr>
              <a:t>年齢別負担金一覧</a:t>
            </a:r>
            <a:r>
              <a:rPr lang="ja-JP" altLang="en-US" dirty="0">
                <a:latin typeface="HG丸ｺﾞｼｯｸM-PRO" panose="020F0600000000000000" pitchFamily="50" charset="-128"/>
                <a:ea typeface="HG丸ｺﾞｼｯｸM-PRO" panose="020F0600000000000000" pitchFamily="50" charset="-128"/>
              </a:rPr>
              <a:t>表</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A6917AFB-D35D-A735-BD50-28AFB3B6D52E}"/>
              </a:ext>
            </a:extLst>
          </p:cNvPr>
          <p:cNvSpPr/>
          <p:nvPr/>
        </p:nvSpPr>
        <p:spPr>
          <a:xfrm>
            <a:off x="618294" y="422781"/>
            <a:ext cx="874292" cy="76079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aphicFrame>
        <p:nvGraphicFramePr>
          <p:cNvPr id="9" name="表 8">
            <a:extLst>
              <a:ext uri="{FF2B5EF4-FFF2-40B4-BE49-F238E27FC236}">
                <a16:creationId xmlns:a16="http://schemas.microsoft.com/office/drawing/2014/main" id="{C4AC39A0-43F2-2007-7C02-7ED9DA41D3CE}"/>
              </a:ext>
            </a:extLst>
          </p:cNvPr>
          <p:cNvGraphicFramePr>
            <a:graphicFrameLocks noGrp="1"/>
          </p:cNvGraphicFramePr>
          <p:nvPr>
            <p:extLst>
              <p:ext uri="{D42A27DB-BD31-4B8C-83A1-F6EECF244321}">
                <p14:modId xmlns:p14="http://schemas.microsoft.com/office/powerpoint/2010/main" val="95040412"/>
              </p:ext>
            </p:extLst>
          </p:nvPr>
        </p:nvGraphicFramePr>
        <p:xfrm>
          <a:off x="695400" y="2132856"/>
          <a:ext cx="10662282" cy="4013465"/>
        </p:xfrm>
        <a:graphic>
          <a:graphicData uri="http://schemas.openxmlformats.org/drawingml/2006/table">
            <a:tbl>
              <a:tblPr firstRow="1" firstCol="1" bandRow="1"/>
              <a:tblGrid>
                <a:gridCol w="1301242">
                  <a:extLst>
                    <a:ext uri="{9D8B030D-6E8A-4147-A177-3AD203B41FA5}">
                      <a16:colId xmlns:a16="http://schemas.microsoft.com/office/drawing/2014/main" val="2434990507"/>
                    </a:ext>
                  </a:extLst>
                </a:gridCol>
                <a:gridCol w="2232248">
                  <a:extLst>
                    <a:ext uri="{9D8B030D-6E8A-4147-A177-3AD203B41FA5}">
                      <a16:colId xmlns:a16="http://schemas.microsoft.com/office/drawing/2014/main" val="1951015752"/>
                    </a:ext>
                  </a:extLst>
                </a:gridCol>
                <a:gridCol w="1440160">
                  <a:extLst>
                    <a:ext uri="{9D8B030D-6E8A-4147-A177-3AD203B41FA5}">
                      <a16:colId xmlns:a16="http://schemas.microsoft.com/office/drawing/2014/main" val="3345970382"/>
                    </a:ext>
                  </a:extLst>
                </a:gridCol>
                <a:gridCol w="2115894">
                  <a:extLst>
                    <a:ext uri="{9D8B030D-6E8A-4147-A177-3AD203B41FA5}">
                      <a16:colId xmlns:a16="http://schemas.microsoft.com/office/drawing/2014/main" val="13902681"/>
                    </a:ext>
                  </a:extLst>
                </a:gridCol>
                <a:gridCol w="1312435">
                  <a:extLst>
                    <a:ext uri="{9D8B030D-6E8A-4147-A177-3AD203B41FA5}">
                      <a16:colId xmlns:a16="http://schemas.microsoft.com/office/drawing/2014/main" val="1729778512"/>
                    </a:ext>
                  </a:extLst>
                </a:gridCol>
                <a:gridCol w="2260303">
                  <a:extLst>
                    <a:ext uri="{9D8B030D-6E8A-4147-A177-3AD203B41FA5}">
                      <a16:colId xmlns:a16="http://schemas.microsoft.com/office/drawing/2014/main" val="164890700"/>
                    </a:ext>
                  </a:extLst>
                </a:gridCol>
              </a:tblGrid>
              <a:tr h="540541">
                <a:tc>
                  <a:txBody>
                    <a:bodyPr/>
                    <a:lstStyle/>
                    <a:p>
                      <a:pPr algn="ctr">
                        <a:buNone/>
                      </a:pPr>
                      <a:r>
                        <a:rPr lang="ja-JP" sz="18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年齢</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8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負担金額</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buNone/>
                      </a:pPr>
                      <a:r>
                        <a:rPr lang="ja-JP" sz="18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年齢</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8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負担金額</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algn="ctr">
                        <a:buNone/>
                      </a:pPr>
                      <a:r>
                        <a:rPr lang="ja-JP" sz="18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年齢</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just">
                        <a:buNone/>
                        <a:tabLst>
                          <a:tab pos="606425" algn="ctr"/>
                        </a:tabLst>
                      </a:pPr>
                      <a:r>
                        <a:rPr lang="ja-JP" altLang="en-US" sz="1800" b="1" kern="0"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sz="18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負担金額</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2529268037"/>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７０歳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５０，０００円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６３歳</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３９３，０００円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５６歳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７４１，０００円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9146311"/>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６９歳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９９，０００円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６２歳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４４２，０００円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５５歳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７９１，０００円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9116029"/>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６８歳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１４８，０００円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６１歳</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４９１，０００円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５４歳</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８４１，０００円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414803"/>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６７歳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１９７，０００円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６０歳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５４１，０００円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５３歳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８９１，０００円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933399"/>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６６歳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２４６，０００円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５９歳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５９１，０００円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dirty="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５２歳</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９４１，０００円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7321557"/>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６５歳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２９５，０００円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５８歳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６４１，０００円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５１歳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　　９９１，０００円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393950"/>
                  </a:ext>
                </a:extLst>
              </a:tr>
              <a:tr h="496132">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６４歳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３４４，０００円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５７歳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６９１，０００円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ja-JP" sz="1600" b="1" kern="0">
                          <a:solidFill>
                            <a:srgbClr val="FFFFFF"/>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５０歳</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ctr">
                        <a:buNone/>
                      </a:pPr>
                      <a:r>
                        <a:rPr lang="ja-JP" sz="16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１，０４１，０００円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5693674"/>
                  </a:ext>
                </a:extLst>
              </a:tr>
            </a:tbl>
          </a:graphicData>
        </a:graphic>
      </p:graphicFrame>
      <p:sp>
        <p:nvSpPr>
          <p:cNvPr id="10" name="テキスト ボックス 9">
            <a:extLst>
              <a:ext uri="{FF2B5EF4-FFF2-40B4-BE49-F238E27FC236}">
                <a16:creationId xmlns:a16="http://schemas.microsoft.com/office/drawing/2014/main" id="{F4403371-687E-19FF-A2EE-9F107D33E2CD}"/>
              </a:ext>
            </a:extLst>
          </p:cNvPr>
          <p:cNvSpPr txBox="1"/>
          <p:nvPr/>
        </p:nvSpPr>
        <p:spPr>
          <a:xfrm>
            <a:off x="1279848" y="1497899"/>
            <a:ext cx="963230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例）年度末年齢が</a:t>
            </a:r>
            <a:r>
              <a:rPr kumimoji="1" lang="en-US" altLang="ja-JP" dirty="0">
                <a:latin typeface="HG丸ｺﾞｼｯｸM-PRO" panose="020F0600000000000000" pitchFamily="50" charset="-128"/>
                <a:ea typeface="HG丸ｺﾞｼｯｸM-PRO" panose="020F0600000000000000" pitchFamily="50" charset="-128"/>
              </a:rPr>
              <a:t>61</a:t>
            </a:r>
            <a:r>
              <a:rPr kumimoji="1" lang="ja-JP" altLang="en-US" dirty="0">
                <a:latin typeface="HG丸ｺﾞｼｯｸM-PRO" panose="020F0600000000000000" pitchFamily="50" charset="-128"/>
                <a:ea typeface="HG丸ｺﾞｼｯｸM-PRO" panose="020F0600000000000000" pitchFamily="50" charset="-128"/>
              </a:rPr>
              <a:t>歳の方は、</a:t>
            </a:r>
            <a:r>
              <a:rPr kumimoji="1" lang="en-US" altLang="ja-JP" dirty="0">
                <a:latin typeface="HG丸ｺﾞｼｯｸM-PRO" panose="020F0600000000000000" pitchFamily="50" charset="-128"/>
                <a:ea typeface="HG丸ｺﾞｼｯｸM-PRO" panose="020F0600000000000000" pitchFamily="50" charset="-128"/>
              </a:rPr>
              <a:t>491,000</a:t>
            </a:r>
            <a:r>
              <a:rPr kumimoji="1" lang="ja-JP" altLang="en-US" dirty="0">
                <a:latin typeface="HG丸ｺﾞｼｯｸM-PRO" panose="020F0600000000000000" pitchFamily="50" charset="-128"/>
                <a:ea typeface="HG丸ｺﾞｼｯｸM-PRO" panose="020F0600000000000000" pitchFamily="50" charset="-128"/>
              </a:rPr>
              <a:t>円を年齢別負担金として納入いただきます。</a:t>
            </a:r>
          </a:p>
        </p:txBody>
      </p:sp>
      <p:sp>
        <p:nvSpPr>
          <p:cNvPr id="12" name="四角形: 角を丸くする 11">
            <a:extLst>
              <a:ext uri="{FF2B5EF4-FFF2-40B4-BE49-F238E27FC236}">
                <a16:creationId xmlns:a16="http://schemas.microsoft.com/office/drawing/2014/main" id="{C4941705-54A4-DBB9-4FBA-2A28B89D2888}"/>
              </a:ext>
            </a:extLst>
          </p:cNvPr>
          <p:cNvSpPr/>
          <p:nvPr/>
        </p:nvSpPr>
        <p:spPr>
          <a:xfrm>
            <a:off x="4223792" y="3645024"/>
            <a:ext cx="3600400" cy="504056"/>
          </a:xfrm>
          <a:prstGeom prst="roundRect">
            <a:avLst/>
          </a:prstGeom>
          <a:noFill/>
          <a:ln w="57150">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録音したサウンド">
            <a:hlinkClick r:id="" action="ppaction://media"/>
            <a:extLst>
              <a:ext uri="{FF2B5EF4-FFF2-40B4-BE49-F238E27FC236}">
                <a16:creationId xmlns:a16="http://schemas.microsoft.com/office/drawing/2014/main" id="{79988A1D-9A5F-2162-AC8C-8038ADFBEB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0640" y="504934"/>
            <a:ext cx="609600" cy="609600"/>
          </a:xfrm>
          <a:prstGeom prst="rect">
            <a:avLst/>
          </a:prstGeom>
        </p:spPr>
      </p:pic>
    </p:spTree>
    <p:extLst>
      <p:ext uri="{BB962C8B-B14F-4D97-AF65-F5344CB8AC3E}">
        <p14:creationId xmlns:p14="http://schemas.microsoft.com/office/powerpoint/2010/main" val="4014260978"/>
      </p:ext>
    </p:extLst>
  </p:cSld>
  <p:clrMapOvr>
    <a:masterClrMapping/>
  </p:clrMapOvr>
  <mc:AlternateContent xmlns:mc="http://schemas.openxmlformats.org/markup-compatibility/2006" xmlns:p14="http://schemas.microsoft.com/office/powerpoint/2010/main">
    <mc:Choice Requires="p14">
      <p:transition spd="slow" p14:dur="2000" advTm="20934"/>
    </mc:Choice>
    <mc:Fallback xmlns="">
      <p:transition spd="slow" advTm="20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5"/>
        <p14:stopEvt time="20017"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BC1FEA2-3DA1-4A21-A878-C218F45C6D9C}"/>
              </a:ext>
            </a:extLst>
          </p:cNvPr>
          <p:cNvSpPr txBox="1"/>
          <p:nvPr/>
        </p:nvSpPr>
        <p:spPr>
          <a:xfrm>
            <a:off x="839416" y="476672"/>
            <a:ext cx="10729192" cy="2877711"/>
          </a:xfrm>
          <a:prstGeom prst="rect">
            <a:avLst/>
          </a:prstGeom>
          <a:noFill/>
        </p:spPr>
        <p:txBody>
          <a:bodyPr wrap="square">
            <a:spAutoFit/>
          </a:bodyPr>
          <a:lstStyle/>
          <a:p>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2</a:t>
            </a:r>
            <a:r>
              <a:rPr lang="ja-JP" altLang="en-US" sz="2800" dirty="0">
                <a:latin typeface="HG丸ｺﾞｼｯｸM-PRO" panose="020F0600000000000000" pitchFamily="50" charset="-128"/>
                <a:ea typeface="HG丸ｺﾞｼｯｸM-PRO" panose="020F0600000000000000" pitchFamily="50" charset="-128"/>
              </a:rPr>
              <a:t>）退会給付金（退会一時金）の給付</a:t>
            </a:r>
            <a:endParaRPr lang="en-US" altLang="ja-JP" sz="2800" dirty="0">
              <a:latin typeface="HG丸ｺﾞｼｯｸM-PRO" panose="020F0600000000000000" pitchFamily="50" charset="-128"/>
              <a:ea typeface="HG丸ｺﾞｼｯｸM-PRO" panose="020F0600000000000000" pitchFamily="50" charset="-128"/>
            </a:endParaRPr>
          </a:p>
          <a:p>
            <a:pPr algn="ctr"/>
            <a:endParaRPr lang="ja-JP" altLang="en-US" sz="2800" dirty="0">
              <a:latin typeface="ＭＳ Ｐ明朝" panose="02020600040205080304" pitchFamily="18" charset="-128"/>
              <a:ea typeface="ＭＳ Ｐ明朝" panose="02020600040205080304" pitchFamily="18" charset="-128"/>
            </a:endParaRPr>
          </a:p>
          <a:p>
            <a:r>
              <a:rPr lang="ja-JP" altLang="en-US" sz="2500" dirty="0">
                <a:latin typeface="HG丸ｺﾞｼｯｸM-PRO" panose="020F0600000000000000" pitchFamily="50" charset="-128"/>
                <a:ea typeface="HG丸ｺﾞｼｯｸM-PRO" panose="020F0600000000000000" pitchFamily="50" charset="-128"/>
              </a:rPr>
              <a:t>○現職中に教職員互助会掛金として納めていたうちの半分は、「退職医療</a:t>
            </a:r>
            <a:endParaRPr lang="en-US" altLang="ja-JP" sz="2500" dirty="0">
              <a:latin typeface="HG丸ｺﾞｼｯｸM-PRO" panose="020F0600000000000000" pitchFamily="50" charset="-128"/>
              <a:ea typeface="HG丸ｺﾞｼｯｸM-PRO" panose="020F0600000000000000" pitchFamily="50" charset="-128"/>
            </a:endParaRPr>
          </a:p>
          <a:p>
            <a:r>
              <a:rPr lang="ja-JP" altLang="en-US" sz="2500" dirty="0">
                <a:latin typeface="HG丸ｺﾞｼｯｸM-PRO" panose="020F0600000000000000" pitchFamily="50" charset="-128"/>
                <a:ea typeface="HG丸ｺﾞｼｯｸM-PRO" panose="020F0600000000000000" pitchFamily="50" charset="-128"/>
              </a:rPr>
              <a:t>　事業掛金」として、</a:t>
            </a:r>
            <a:r>
              <a:rPr lang="ja-JP" altLang="en-US" sz="2500" u="sng" dirty="0">
                <a:solidFill>
                  <a:srgbClr val="C00000"/>
                </a:solidFill>
                <a:latin typeface="HG丸ｺﾞｼｯｸM-PRO" panose="020F0600000000000000" pitchFamily="50" charset="-128"/>
                <a:ea typeface="HG丸ｺﾞｼｯｸM-PRO" panose="020F0600000000000000" pitchFamily="50" charset="-128"/>
              </a:rPr>
              <a:t>退職時に退職医療事業に加入するために必要な　</a:t>
            </a:r>
            <a:endParaRPr lang="en-US" altLang="ja-JP" sz="2500" u="sng" dirty="0">
              <a:solidFill>
                <a:srgbClr val="C00000"/>
              </a:solidFill>
              <a:latin typeface="HG丸ｺﾞｼｯｸM-PRO" panose="020F0600000000000000" pitchFamily="50" charset="-128"/>
              <a:ea typeface="HG丸ｺﾞｼｯｸM-PRO" panose="020F0600000000000000" pitchFamily="50" charset="-128"/>
            </a:endParaRPr>
          </a:p>
          <a:p>
            <a:r>
              <a:rPr lang="ja-JP" altLang="en-US" sz="2500" dirty="0">
                <a:solidFill>
                  <a:srgbClr val="C00000"/>
                </a:solidFill>
                <a:latin typeface="HG丸ｺﾞｼｯｸM-PRO" panose="020F0600000000000000" pitchFamily="50" charset="-128"/>
                <a:ea typeface="HG丸ｺﾞｼｯｸM-PRO" panose="020F0600000000000000" pitchFamily="50" charset="-128"/>
              </a:rPr>
              <a:t>　</a:t>
            </a:r>
            <a:r>
              <a:rPr lang="ja-JP" altLang="en-US" sz="2500" u="sng" dirty="0">
                <a:solidFill>
                  <a:srgbClr val="C00000"/>
                </a:solidFill>
                <a:latin typeface="HG丸ｺﾞｼｯｸM-PRO" panose="020F0600000000000000" pitchFamily="50" charset="-128"/>
                <a:ea typeface="HG丸ｺﾞｼｯｸM-PRO" panose="020F0600000000000000" pitchFamily="50" charset="-128"/>
              </a:rPr>
              <a:t>「年齢別負担金」に充当できるように積み立ててありました</a:t>
            </a:r>
            <a:r>
              <a:rPr lang="ja-JP" altLang="en-US" sz="2500" dirty="0">
                <a:latin typeface="HG丸ｺﾞｼｯｸM-PRO" panose="020F0600000000000000" pitchFamily="50" charset="-128"/>
                <a:ea typeface="HG丸ｺﾞｼｯｸM-PRO" panose="020F0600000000000000" pitchFamily="50" charset="-128"/>
              </a:rPr>
              <a:t>。</a:t>
            </a:r>
            <a:endParaRPr lang="en-US" altLang="ja-JP" sz="2500" dirty="0">
              <a:latin typeface="HG丸ｺﾞｼｯｸM-PRO" panose="020F0600000000000000" pitchFamily="50" charset="-128"/>
              <a:ea typeface="HG丸ｺﾞｼｯｸM-PRO" panose="020F0600000000000000" pitchFamily="50" charset="-128"/>
            </a:endParaRPr>
          </a:p>
          <a:p>
            <a:r>
              <a:rPr lang="ja-JP" altLang="en-US" sz="2500" dirty="0">
                <a:latin typeface="HG丸ｺﾞｼｯｸM-PRO" panose="020F0600000000000000" pitchFamily="50" charset="-128"/>
                <a:ea typeface="HG丸ｺﾞｼｯｸM-PRO" panose="020F0600000000000000" pitchFamily="50" charset="-128"/>
              </a:rPr>
              <a:t>○退職に伴い、この積み立ててきた分を</a:t>
            </a:r>
            <a:r>
              <a:rPr lang="ja-JP" altLang="en-US" sz="2500" b="1" dirty="0">
                <a:solidFill>
                  <a:srgbClr val="FF0000"/>
                </a:solidFill>
                <a:highlight>
                  <a:srgbClr val="FFFF99"/>
                </a:highlight>
                <a:latin typeface="HG丸ｺﾞｼｯｸM-PRO" panose="020F0600000000000000" pitchFamily="50" charset="-128"/>
                <a:ea typeface="HG丸ｺﾞｼｯｸM-PRO" panose="020F0600000000000000" pitchFamily="50" charset="-128"/>
              </a:rPr>
              <a:t>「退会一時金」</a:t>
            </a:r>
            <a:r>
              <a:rPr lang="ja-JP" altLang="en-US" sz="2500" dirty="0">
                <a:latin typeface="HG丸ｺﾞｼｯｸM-PRO" panose="020F0600000000000000" pitchFamily="50" charset="-128"/>
                <a:ea typeface="HG丸ｺﾞｼｯｸM-PRO" panose="020F0600000000000000" pitchFamily="50" charset="-128"/>
              </a:rPr>
              <a:t>として精算を行い</a:t>
            </a:r>
            <a:endParaRPr lang="en-US" altLang="ja-JP" sz="2500" dirty="0">
              <a:latin typeface="HG丸ｺﾞｼｯｸM-PRO" panose="020F0600000000000000" pitchFamily="50" charset="-128"/>
              <a:ea typeface="HG丸ｺﾞｼｯｸM-PRO" panose="020F0600000000000000" pitchFamily="50" charset="-128"/>
            </a:endParaRPr>
          </a:p>
          <a:p>
            <a:r>
              <a:rPr lang="ja-JP" altLang="en-US" sz="2500" dirty="0">
                <a:latin typeface="HG丸ｺﾞｼｯｸM-PRO" panose="020F0600000000000000" pitchFamily="50" charset="-128"/>
                <a:ea typeface="HG丸ｺﾞｼｯｸM-PRO" panose="020F0600000000000000" pitchFamily="50" charset="-128"/>
              </a:rPr>
              <a:t>　ます。</a:t>
            </a:r>
            <a:endParaRPr lang="en-US" altLang="ja-JP" sz="25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552AD03C-4ECF-7FCD-B405-46989CD8ACA3}"/>
              </a:ext>
            </a:extLst>
          </p:cNvPr>
          <p:cNvGraphicFramePr>
            <a:graphicFrameLocks noGrp="1"/>
          </p:cNvGraphicFramePr>
          <p:nvPr>
            <p:extLst>
              <p:ext uri="{D42A27DB-BD31-4B8C-83A1-F6EECF244321}">
                <p14:modId xmlns:p14="http://schemas.microsoft.com/office/powerpoint/2010/main" val="2609155770"/>
              </p:ext>
            </p:extLst>
          </p:nvPr>
        </p:nvGraphicFramePr>
        <p:xfrm>
          <a:off x="875420" y="3520385"/>
          <a:ext cx="10441160" cy="2877711"/>
        </p:xfrm>
        <a:graphic>
          <a:graphicData uri="http://schemas.openxmlformats.org/drawingml/2006/table">
            <a:tbl>
              <a:tblPr/>
              <a:tblGrid>
                <a:gridCol w="2932107">
                  <a:extLst>
                    <a:ext uri="{9D8B030D-6E8A-4147-A177-3AD203B41FA5}">
                      <a16:colId xmlns:a16="http://schemas.microsoft.com/office/drawing/2014/main" val="3155397202"/>
                    </a:ext>
                  </a:extLst>
                </a:gridCol>
                <a:gridCol w="7509053">
                  <a:extLst>
                    <a:ext uri="{9D8B030D-6E8A-4147-A177-3AD203B41FA5}">
                      <a16:colId xmlns:a16="http://schemas.microsoft.com/office/drawing/2014/main" val="254827251"/>
                    </a:ext>
                  </a:extLst>
                </a:gridCol>
              </a:tblGrid>
              <a:tr h="959237">
                <a:tc>
                  <a:txBody>
                    <a:bodyPr/>
                    <a:lstStyle/>
                    <a:p>
                      <a:pPr algn="ctr" fontAlgn="ctr"/>
                      <a:r>
                        <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rPr>
                        <a:t>① 加入される方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年齢別負担金に退会一時金を充当します。</a:t>
                      </a:r>
                      <a:endParaRPr lang="en-US" altLang="ja-JP" sz="2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その場合、掛金相当額に利息相当分を加算した額を給付します。</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146481"/>
                  </a:ext>
                </a:extLst>
              </a:tr>
              <a:tr h="959237">
                <a:tc>
                  <a:txBody>
                    <a:bodyPr/>
                    <a:lstStyle/>
                    <a:p>
                      <a:pPr algn="ctr" fontAlgn="ctr"/>
                      <a:r>
                        <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rPr>
                        <a:t>② 加入しない方</a:t>
                      </a:r>
                      <a:endParaRPr lang="en-US" altLang="ja-JP"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rPr>
                        <a:t>③ 現職会員継続</a:t>
                      </a:r>
                      <a:endParaRPr lang="en-US" altLang="ja-JP"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掛金</a:t>
                      </a:r>
                      <a:r>
                        <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5/1000】</a:t>
                      </a:r>
                      <a:endPar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納入した掛金相当額を退会一時金として給付します。</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751659"/>
                  </a:ext>
                </a:extLst>
              </a:tr>
              <a:tr h="959237">
                <a:tc>
                  <a:txBody>
                    <a:bodyPr/>
                    <a:lstStyle/>
                    <a:p>
                      <a:pPr algn="ctr" fontAlgn="ctr"/>
                      <a:r>
                        <a:rPr lang="ja-JP" altLang="en-US" sz="2000" b="1" i="0" u="none" strike="noStrike" dirty="0">
                          <a:solidFill>
                            <a:srgbClr val="000000"/>
                          </a:solidFill>
                          <a:effectLst/>
                          <a:latin typeface="HG丸ｺﾞｼｯｸM-PRO" panose="020F0600000000000000" pitchFamily="50" charset="-128"/>
                          <a:ea typeface="HG丸ｺﾞｼｯｸM-PRO" panose="020F0600000000000000" pitchFamily="50" charset="-128"/>
                        </a:rPr>
                        <a:t>④ 現職会員継続</a:t>
                      </a:r>
                      <a:endParaRPr lang="en-US" altLang="ja-JP" sz="2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掛金</a:t>
                      </a:r>
                      <a:r>
                        <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10/1000】</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2000" b="0" i="0" u="none" strike="noStrike" dirty="0">
                          <a:solidFill>
                            <a:srgbClr val="000000"/>
                          </a:solidFill>
                          <a:effectLst/>
                          <a:latin typeface="HG丸ｺﾞｼｯｸM-PRO" panose="020F0600000000000000" pitchFamily="50" charset="-128"/>
                          <a:ea typeface="HG丸ｺﾞｼｯｸM-PRO" panose="020F0600000000000000" pitchFamily="50" charset="-128"/>
                        </a:rPr>
                        <a:t> 積み立ても継続され、現職会員を辞めるときに精算されます。</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063809"/>
                  </a:ext>
                </a:extLst>
              </a:tr>
            </a:tbl>
          </a:graphicData>
        </a:graphic>
      </p:graphicFrame>
      <p:sp>
        <p:nvSpPr>
          <p:cNvPr id="5" name="四角形: 角を丸くする 4">
            <a:extLst>
              <a:ext uri="{FF2B5EF4-FFF2-40B4-BE49-F238E27FC236}">
                <a16:creationId xmlns:a16="http://schemas.microsoft.com/office/drawing/2014/main" id="{5601227F-B49C-34A1-0F90-E9CB0E45C6ED}"/>
              </a:ext>
            </a:extLst>
          </p:cNvPr>
          <p:cNvSpPr/>
          <p:nvPr/>
        </p:nvSpPr>
        <p:spPr>
          <a:xfrm>
            <a:off x="335360" y="332656"/>
            <a:ext cx="874292" cy="76079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 name="録音したサウンド">
            <a:hlinkClick r:id="" action="ppaction://media"/>
            <a:extLst>
              <a:ext uri="{FF2B5EF4-FFF2-40B4-BE49-F238E27FC236}">
                <a16:creationId xmlns:a16="http://schemas.microsoft.com/office/drawing/2014/main" id="{5BC0C007-137A-445E-3467-22336FD525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4455" y="408251"/>
            <a:ext cx="609600" cy="609600"/>
          </a:xfrm>
          <a:prstGeom prst="rect">
            <a:avLst/>
          </a:prstGeom>
        </p:spPr>
      </p:pic>
    </p:spTree>
    <p:extLst>
      <p:ext uri="{BB962C8B-B14F-4D97-AF65-F5344CB8AC3E}">
        <p14:creationId xmlns:p14="http://schemas.microsoft.com/office/powerpoint/2010/main" val="3713993013"/>
      </p:ext>
    </p:extLst>
  </p:cSld>
  <p:clrMapOvr>
    <a:masterClrMapping/>
  </p:clrMapOvr>
  <mc:AlternateContent xmlns:mc="http://schemas.openxmlformats.org/markup-compatibility/2006" xmlns:p14="http://schemas.microsoft.com/office/powerpoint/2010/main">
    <mc:Choice Requires="p14">
      <p:transition spd="slow" p14:dur="2000" advTm="77685"/>
    </mc:Choice>
    <mc:Fallback xmlns="">
      <p:transition spd="slow" advTm="776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5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6"/>
        <p14:stopEvt time="76042" objId="6"/>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2144</TotalTime>
  <Words>1035</Words>
  <Application>Microsoft Office PowerPoint</Application>
  <PresentationFormat>ワイド画面</PresentationFormat>
  <Paragraphs>110</Paragraphs>
  <Slides>3</Slides>
  <Notes>3</Notes>
  <HiddenSlides>0</HiddenSlides>
  <MMClips>3</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BIZ UDPゴシック</vt:lpstr>
      <vt:lpstr>HG丸ｺﾞｼｯｸM-PRO</vt:lpstr>
      <vt:lpstr>ＭＳ Ｐ明朝</vt:lpstr>
      <vt:lpstr>游ゴシック</vt:lpstr>
      <vt:lpstr>游ゴシック Light</vt:lpstr>
      <vt:lpstr>Arial</vt:lpstr>
      <vt:lpstr>Office テーマ</vt:lpstr>
      <vt:lpstr>４　負担金と退会給付金（退会一時金）</vt:lpstr>
      <vt:lpstr>年齢別負担金一覧表</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退職医療事業のご案内 （退職時の手続き） </dc:title>
  <dc:creator>kg09</dc:creator>
  <cp:lastModifiedBy>user</cp:lastModifiedBy>
  <cp:revision>267</cp:revision>
  <cp:lastPrinted>2020-09-30T01:20:03Z</cp:lastPrinted>
  <dcterms:created xsi:type="dcterms:W3CDTF">2020-09-03T08:35:27Z</dcterms:created>
  <dcterms:modified xsi:type="dcterms:W3CDTF">2026-01-14T08:08:41Z</dcterms:modified>
</cp:coreProperties>
</file>