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sldIdLst>
    <p:sldId id="273" r:id="rId2"/>
    <p:sldId id="266" r:id="rId3"/>
    <p:sldId id="271" r:id="rId4"/>
    <p:sldId id="272" r:id="rId5"/>
    <p:sldId id="267" r:id="rId6"/>
    <p:sldId id="268" r:id="rId7"/>
    <p:sldId id="269" r:id="rId8"/>
    <p:sldId id="270" r:id="rId9"/>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5500C68-CC34-4D4C-BFEF-C5A57A359DA4}">
          <p14:sldIdLst>
            <p14:sldId id="273"/>
            <p14:sldId id="266"/>
            <p14:sldId id="271"/>
            <p14:sldId id="272"/>
            <p14:sldId id="267"/>
            <p14:sldId id="268"/>
            <p14:sldId id="269"/>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665"/>
    <a:srgbClr val="0000FF"/>
    <a:srgbClr val="FF66CC"/>
    <a:srgbClr val="FFDDDD"/>
    <a:srgbClr val="FEEBCE"/>
    <a:srgbClr val="FEDBA8"/>
    <a:srgbClr val="FDCC83"/>
    <a:srgbClr val="FCA628"/>
    <a:srgbClr val="F9D3B9"/>
    <a:srgbClr val="ED7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94660"/>
  </p:normalViewPr>
  <p:slideViewPr>
    <p:cSldViewPr>
      <p:cViewPr varScale="1">
        <p:scale>
          <a:sx n="110" d="100"/>
          <a:sy n="110" d="100"/>
        </p:scale>
        <p:origin x="552" y="114"/>
      </p:cViewPr>
      <p:guideLst/>
    </p:cSldViewPr>
  </p:slideViewPr>
  <p:notesTextViewPr>
    <p:cViewPr>
      <p:scale>
        <a:sx n="1" d="1"/>
        <a:sy n="1" d="1"/>
      </p:scale>
      <p:origin x="0" y="0"/>
    </p:cViewPr>
  </p:notesTextViewPr>
  <p:notesViewPr>
    <p:cSldViewPr>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8EA437F9-9DC5-41D4-BEDC-86CF8DAB313C}" type="datetimeFigureOut">
              <a:rPr kumimoji="1" lang="ja-JP" altLang="en-US" smtClean="0"/>
              <a:t>2026/1/15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D4EB7498-BA8E-484E-AB24-0E4DDC521B30}" type="slidenum">
              <a:rPr kumimoji="1" lang="ja-JP" altLang="en-US" smtClean="0"/>
              <a:t>‹#›</a:t>
            </a:fld>
            <a:endParaRPr kumimoji="1" lang="ja-JP" altLang="en-US"/>
          </a:p>
        </p:txBody>
      </p:sp>
    </p:spTree>
    <p:extLst>
      <p:ext uri="{BB962C8B-B14F-4D97-AF65-F5344CB8AC3E}">
        <p14:creationId xmlns:p14="http://schemas.microsoft.com/office/powerpoint/2010/main" val="31353436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828675"/>
            <a:ext cx="5916613" cy="3328988"/>
          </a:xfrm>
        </p:spPr>
      </p:sp>
      <p:sp>
        <p:nvSpPr>
          <p:cNvPr id="3" name="ノート プレースホルダー 2"/>
          <p:cNvSpPr>
            <a:spLocks noGrp="1"/>
          </p:cNvSpPr>
          <p:nvPr>
            <p:ph type="body" idx="1"/>
          </p:nvPr>
        </p:nvSpPr>
        <p:spPr/>
        <p:txBody>
          <a:bodyPr/>
          <a:lstStyle/>
          <a:p>
            <a:r>
              <a:rPr kumimoji="1" lang="ja-JP" altLang="en-US" sz="1400" dirty="0"/>
              <a:t>　こちらも該当者の方のみへのご説明となります。当会から生活資金貸付を受けている方で、令和</a:t>
            </a:r>
            <a:r>
              <a:rPr kumimoji="1" lang="en-US" altLang="ja-JP" sz="1400" dirty="0"/>
              <a:t>8</a:t>
            </a:r>
            <a:r>
              <a:rPr kumimoji="1" lang="ja-JP" altLang="en-US" sz="1400" dirty="0"/>
              <a:t>年</a:t>
            </a:r>
            <a:r>
              <a:rPr kumimoji="1" lang="en-US" altLang="ja-JP" sz="1400" dirty="0"/>
              <a:t>3</a:t>
            </a:r>
            <a:r>
              <a:rPr kumimoji="1" lang="ja-JP" altLang="en-US" sz="1400" dirty="0"/>
              <a:t>月末で未償還元金がある方は、全額を一括償還していただくこととなります。退職手当からは相殺されませんので、ご注意ください。</a:t>
            </a:r>
            <a:endParaRPr kumimoji="1" lang="en-US" altLang="ja-JP" sz="1400" dirty="0"/>
          </a:p>
          <a:p>
            <a:r>
              <a:rPr lang="ja-JP" altLang="en-US" sz="1400" dirty="0"/>
              <a:t>　</a:t>
            </a:r>
            <a:r>
              <a:rPr kumimoji="1" lang="ja-JP" altLang="en-US" sz="1400" dirty="0"/>
              <a:t>該当の方には、</a:t>
            </a:r>
            <a:r>
              <a:rPr kumimoji="1" lang="en-US" altLang="ja-JP" sz="1400" dirty="0"/>
              <a:t>3</a:t>
            </a:r>
            <a:r>
              <a:rPr kumimoji="1" lang="ja-JP" altLang="en-US" sz="1400" dirty="0"/>
              <a:t>月中旬ごろに未償還額及び振込先を記載した通知書を送付しますので、期日までにお振り込みをお願いいたします。</a:t>
            </a:r>
            <a:endParaRPr kumimoji="1" lang="en-US" altLang="ja-JP" sz="1400" dirty="0"/>
          </a:p>
          <a:p>
            <a:endParaRPr lang="en-US" altLang="ja-JP" sz="1400" dirty="0"/>
          </a:p>
          <a:p>
            <a:r>
              <a:rPr lang="ja-JP" altLang="en-US" sz="1400" dirty="0"/>
              <a:t>　</a:t>
            </a:r>
            <a:r>
              <a:rPr lang="ja-JP" altLang="ja-JP" sz="1400" dirty="0"/>
              <a:t>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1</a:t>
            </a:fld>
            <a:endParaRPr kumimoji="1" lang="ja-JP" altLang="en-US"/>
          </a:p>
        </p:txBody>
      </p:sp>
    </p:spTree>
    <p:extLst>
      <p:ext uri="{BB962C8B-B14F-4D97-AF65-F5344CB8AC3E}">
        <p14:creationId xmlns:p14="http://schemas.microsoft.com/office/powerpoint/2010/main" val="199778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252413"/>
            <a:ext cx="5916613" cy="3328987"/>
          </a:xfrm>
        </p:spPr>
      </p:sp>
      <p:sp>
        <p:nvSpPr>
          <p:cNvPr id="3" name="ノート プレースホルダー 2"/>
          <p:cNvSpPr>
            <a:spLocks noGrp="1"/>
          </p:cNvSpPr>
          <p:nvPr>
            <p:ph type="body" idx="1"/>
          </p:nvPr>
        </p:nvSpPr>
        <p:spPr>
          <a:xfrm>
            <a:off x="199529" y="3709020"/>
            <a:ext cx="6408712" cy="6085285"/>
          </a:xfrm>
        </p:spPr>
        <p:txBody>
          <a:bodyPr/>
          <a:lstStyle/>
          <a:p>
            <a:r>
              <a:rPr kumimoji="1" lang="en-US" altLang="ja-JP" sz="1400" dirty="0"/>
              <a:t>3</a:t>
            </a:r>
            <a:r>
              <a:rPr kumimoji="1" lang="ja-JP" altLang="en-US" sz="1400" dirty="0"/>
              <a:t>　退職医療事業の給付内容について説明していきます。</a:t>
            </a:r>
            <a:endParaRPr kumimoji="1" lang="en-US" altLang="ja-JP" sz="1400" dirty="0"/>
          </a:p>
          <a:p>
            <a:r>
              <a:rPr lang="ja-JP" altLang="en-US" sz="1400" dirty="0"/>
              <a:t>　</a:t>
            </a:r>
            <a:r>
              <a:rPr kumimoji="1" lang="ja-JP" altLang="en-US" sz="1400" dirty="0"/>
              <a:t>なお、これからの内容は、令和</a:t>
            </a:r>
            <a:r>
              <a:rPr kumimoji="1" lang="en-US" altLang="ja-JP" sz="1400" dirty="0"/>
              <a:t>7</a:t>
            </a:r>
            <a:r>
              <a:rPr kumimoji="1" lang="ja-JP" altLang="en-US" sz="1400" dirty="0"/>
              <a:t>年度時点のものになっております。今後、法律改正や当会事業の見直し、給付金額や負担金額の変更等により、加入時に内容に変更が生じる場合がございますので、ご理解賜りますようお願いいたします。</a:t>
            </a:r>
          </a:p>
          <a:p>
            <a:endParaRPr kumimoji="1" lang="ja-JP" altLang="en-US" sz="1400" dirty="0"/>
          </a:p>
          <a:p>
            <a:r>
              <a:rPr kumimoji="1" lang="ja-JP" altLang="en-US" sz="1400" dirty="0"/>
              <a:t>　まずは、医療補給金です。こちらは、医療機関等で支払った保険適用医療費の自己負担額の一部を補助します。医療機関等で発行された領収書やレシートをもとに請求していただきます。</a:t>
            </a:r>
          </a:p>
          <a:p>
            <a:r>
              <a:rPr kumimoji="1" lang="ja-JP" altLang="en-US" sz="1400" dirty="0"/>
              <a:t>　現職中は、ほぼ全員が公立学校共済組合の保険証でしたので、病院からの請求が一括して共済組合に届くことで、自己負担額が把握できたため、自動給付を行っていました。</a:t>
            </a:r>
          </a:p>
          <a:p>
            <a:r>
              <a:rPr kumimoji="1" lang="ja-JP" altLang="en-US" sz="1400" dirty="0"/>
              <a:t>　しかし、退職すると加入する健康保険組合がそれぞれ異なってきますので、互助会での把握が困難となるため、会員の方からの請求方式となります。</a:t>
            </a:r>
          </a:p>
          <a:p>
            <a:endParaRPr kumimoji="1" lang="ja-JP" altLang="en-US" sz="1400" dirty="0"/>
          </a:p>
          <a:p>
            <a:r>
              <a:rPr kumimoji="1" lang="ja-JP" altLang="en-US" sz="1400" dirty="0"/>
              <a:t>給付額の計算方法は、</a:t>
            </a:r>
          </a:p>
          <a:p>
            <a:r>
              <a:rPr kumimoji="1" lang="ja-JP" altLang="en-US" sz="1400" dirty="0"/>
              <a:t>「保険適用医療費の自己負担額 に</a:t>
            </a:r>
            <a:r>
              <a:rPr kumimoji="1" lang="en-US" altLang="ja-JP" sz="1400" dirty="0"/>
              <a:t>100</a:t>
            </a:r>
            <a:r>
              <a:rPr kumimoji="1" lang="ja-JP" altLang="en-US" sz="1400" dirty="0"/>
              <a:t>分の</a:t>
            </a:r>
            <a:r>
              <a:rPr kumimoji="1" lang="en-US" altLang="ja-JP" sz="1400" dirty="0"/>
              <a:t>70</a:t>
            </a:r>
            <a:r>
              <a:rPr kumimoji="1" lang="ja-JP" altLang="en-US" sz="1400" dirty="0"/>
              <a:t>を乗じた額から</a:t>
            </a:r>
            <a:r>
              <a:rPr kumimoji="1" lang="en-US" altLang="ja-JP" sz="1400" dirty="0"/>
              <a:t>100</a:t>
            </a:r>
            <a:r>
              <a:rPr kumimoji="1" lang="ja-JP" altLang="en-US" sz="1400" dirty="0"/>
              <a:t>円未満の端数を控除した額」になります。支払額で言いますと、月</a:t>
            </a:r>
            <a:r>
              <a:rPr kumimoji="1" lang="en-US" altLang="ja-JP" sz="1400" dirty="0"/>
              <a:t>143</a:t>
            </a:r>
            <a:r>
              <a:rPr kumimoji="1" lang="ja-JP" altLang="en-US" sz="1400" dirty="0"/>
              <a:t>円以上の自己負担額から</a:t>
            </a:r>
            <a:r>
              <a:rPr kumimoji="1" lang="en-US" altLang="ja-JP" sz="1400" dirty="0"/>
              <a:t>100</a:t>
            </a:r>
            <a:r>
              <a:rPr kumimoji="1" lang="ja-JP" altLang="en-US" sz="1400" dirty="0"/>
              <a:t>円の給付が発生します。</a:t>
            </a:r>
          </a:p>
          <a:p>
            <a:r>
              <a:rPr kumimoji="1" lang="ja-JP" altLang="en-US" sz="1400" dirty="0"/>
              <a:t>　そして、自己負担額には上限を設けています。月単位の上限額は</a:t>
            </a:r>
            <a:r>
              <a:rPr kumimoji="1" lang="en-US" altLang="ja-JP" sz="1400" dirty="0"/>
              <a:t>80,100</a:t>
            </a:r>
            <a:r>
              <a:rPr kumimoji="1" lang="ja-JP" altLang="en-US" sz="1400" dirty="0"/>
              <a:t>円となりますので、上記の計算方法に当てはめますと、給付額は最高で</a:t>
            </a:r>
            <a:r>
              <a:rPr kumimoji="1" lang="en-US" altLang="ja-JP" sz="1400" dirty="0"/>
              <a:t>56,000</a:t>
            </a:r>
            <a:r>
              <a:rPr kumimoji="1" lang="ja-JP" altLang="en-US" sz="1400" dirty="0"/>
              <a:t>円までとなります。</a:t>
            </a:r>
          </a:p>
          <a:p>
            <a:endParaRPr kumimoji="1" lang="ja-JP" altLang="en-US" sz="1400" dirty="0"/>
          </a:p>
          <a:p>
            <a:r>
              <a:rPr kumimoji="1" lang="ja-JP" altLang="en-US" sz="1400" dirty="0"/>
              <a:t>　加入手続きをされた方は、令和</a:t>
            </a:r>
            <a:r>
              <a:rPr kumimoji="1" lang="en-US" altLang="ja-JP" sz="1400" dirty="0"/>
              <a:t>8</a:t>
            </a:r>
            <a:r>
              <a:rPr kumimoji="1" lang="ja-JP" altLang="en-US" sz="1400" dirty="0"/>
              <a:t>年４月１日から給付対象になりますので、４月以降に医療機関や薬局で発行された領収書やレシートを、大切に保管しておいてください。５月下旬から６月上旬にかけて行われる説明会で、請求方法をお伝えいたします。</a:t>
            </a:r>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7</a:t>
            </a:r>
            <a:endParaRPr kumimoji="1" lang="ja-JP" altLang="en-US" dirty="0"/>
          </a:p>
        </p:txBody>
      </p:sp>
    </p:spTree>
    <p:extLst>
      <p:ext uri="{BB962C8B-B14F-4D97-AF65-F5344CB8AC3E}">
        <p14:creationId xmlns:p14="http://schemas.microsoft.com/office/powerpoint/2010/main" val="218139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7363" y="757238"/>
            <a:ext cx="5916612" cy="3328987"/>
          </a:xfrm>
        </p:spPr>
      </p:sp>
      <p:sp>
        <p:nvSpPr>
          <p:cNvPr id="3" name="ノート プレースホルダー 2"/>
          <p:cNvSpPr>
            <a:spLocks noGrp="1"/>
          </p:cNvSpPr>
          <p:nvPr>
            <p:ph type="body" idx="1"/>
          </p:nvPr>
        </p:nvSpPr>
        <p:spPr/>
        <p:txBody>
          <a:bodyPr/>
          <a:lstStyle/>
          <a:p>
            <a:r>
              <a:rPr kumimoji="1" lang="ja-JP" altLang="en-US" sz="1400" dirty="0"/>
              <a:t>（１）医療費の自己負担と医療補給金について、</a:t>
            </a:r>
          </a:p>
          <a:p>
            <a:r>
              <a:rPr kumimoji="1" lang="ja-JP" altLang="en-US" sz="1400" dirty="0"/>
              <a:t>　病気や怪我をして病院にかかったとき、健康保険証やマイナンバーカードを提示して、医療機関の窓口で総医療費の３割を自己負担分として支払います。残りの７割は、保険者が負担しています。 </a:t>
            </a:r>
          </a:p>
          <a:p>
            <a:r>
              <a:rPr kumimoji="1" lang="ja-JP" altLang="en-US" sz="1400" dirty="0"/>
              <a:t>　現職中は、皆様が支払う自己負担３割に対して、公立学校共済組合と当互助会から自動的に一部補填されていますので、実質的な負担は少なくなっています。</a:t>
            </a:r>
          </a:p>
          <a:p>
            <a:endParaRPr kumimoji="1" lang="ja-JP" altLang="en-US" sz="1400" dirty="0"/>
          </a:p>
          <a:p>
            <a:r>
              <a:rPr kumimoji="1" lang="ja-JP" altLang="en-US" sz="1400" dirty="0"/>
              <a:t>　しかし、退職するとこの給付がなくなりますので、その分の自己負担額が増えることとなります。当会の医療補給金の事業は、自己負担３割に対して、約７割の給付を行っております。</a:t>
            </a:r>
          </a:p>
          <a:p>
            <a:r>
              <a:rPr kumimoji="1" lang="ja-JP" altLang="en-US" sz="1400" dirty="0"/>
              <a:t>　年齢を重ねると、病院にかかる回数や医療費が次第に増えることが予想されるため、会員の方の負担を減らすことができます。</a:t>
            </a:r>
          </a:p>
          <a:p>
            <a:endParaRPr kumimoji="1" lang="ja-JP" altLang="en-US" sz="1400" dirty="0"/>
          </a:p>
          <a:p>
            <a:r>
              <a:rPr kumimoji="1" lang="ja-JP" altLang="en-US" sz="1400" dirty="0"/>
              <a:t>　次のスライドをご覧ください。</a:t>
            </a:r>
          </a:p>
          <a:p>
            <a:r>
              <a:rPr kumimoji="1" lang="ja-JP" altLang="en-US" sz="1400" dirty="0"/>
              <a:t> </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8</a:t>
            </a:r>
            <a:endParaRPr kumimoji="1" lang="ja-JP" altLang="en-US" dirty="0"/>
          </a:p>
        </p:txBody>
      </p:sp>
    </p:spTree>
    <p:extLst>
      <p:ext uri="{BB962C8B-B14F-4D97-AF65-F5344CB8AC3E}">
        <p14:creationId xmlns:p14="http://schemas.microsoft.com/office/powerpoint/2010/main" val="158614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7363" y="325438"/>
            <a:ext cx="5916612" cy="3327400"/>
          </a:xfrm>
        </p:spPr>
      </p:sp>
      <p:sp>
        <p:nvSpPr>
          <p:cNvPr id="3" name="ノート プレースホルダー 2"/>
          <p:cNvSpPr>
            <a:spLocks noGrp="1"/>
          </p:cNvSpPr>
          <p:nvPr>
            <p:ph type="body" idx="1"/>
          </p:nvPr>
        </p:nvSpPr>
        <p:spPr>
          <a:xfrm>
            <a:off x="343545" y="3781028"/>
            <a:ext cx="6192687" cy="5976664"/>
          </a:xfrm>
        </p:spPr>
        <p:txBody>
          <a:bodyPr/>
          <a:lstStyle/>
          <a:p>
            <a:r>
              <a:rPr kumimoji="1" lang="ja-JP" altLang="en-US" sz="1400" dirty="0"/>
              <a:t>　こちらの表は、病院の窓口で</a:t>
            </a:r>
            <a:r>
              <a:rPr kumimoji="1" lang="en-US" altLang="ja-JP" sz="1400" dirty="0"/>
              <a:t>26,000</a:t>
            </a:r>
            <a:r>
              <a:rPr kumimoji="1" lang="ja-JP" altLang="en-US" sz="1400" dirty="0"/>
              <a:t>円を支払った場合の給付額の例になります。公立学校共済組合員の場合、「附加給付」という制度があり、</a:t>
            </a:r>
            <a:r>
              <a:rPr kumimoji="1" lang="en-US" altLang="ja-JP" sz="1400" dirty="0"/>
              <a:t>25,000</a:t>
            </a:r>
            <a:r>
              <a:rPr kumimoji="1" lang="ja-JP" altLang="en-US" sz="1400" dirty="0"/>
              <a:t>円を超える額について、独自に給付を行っているため、保険者からの給付額が</a:t>
            </a:r>
            <a:r>
              <a:rPr kumimoji="1" lang="en-US" altLang="ja-JP" sz="1400" dirty="0"/>
              <a:t>1,000</a:t>
            </a:r>
            <a:r>
              <a:rPr kumimoji="1" lang="ja-JP" altLang="en-US" sz="1400" dirty="0"/>
              <a:t>円発生します。</a:t>
            </a:r>
          </a:p>
          <a:p>
            <a:r>
              <a:rPr kumimoji="1" lang="ja-JP" altLang="en-US" sz="1400" dirty="0"/>
              <a:t>　互助会では、最終的な自己負担額に対して給付を行いますので、附加給付支給後の</a:t>
            </a:r>
            <a:r>
              <a:rPr kumimoji="1" lang="en-US" altLang="ja-JP" sz="1400" dirty="0"/>
              <a:t>25,000</a:t>
            </a:r>
            <a:r>
              <a:rPr kumimoji="1" lang="ja-JP" altLang="en-US" sz="1400" dirty="0"/>
              <a:t>円に対し、計算式を当てはめます。現職中は、</a:t>
            </a:r>
            <a:r>
              <a:rPr kumimoji="1" lang="en-US" altLang="ja-JP" sz="1400" dirty="0"/>
              <a:t>25,000</a:t>
            </a:r>
            <a:r>
              <a:rPr kumimoji="1" lang="ja-JP" altLang="en-US" sz="1400" dirty="0"/>
              <a:t>円に</a:t>
            </a:r>
            <a:r>
              <a:rPr kumimoji="1" lang="en-US" altLang="ja-JP" sz="1400" dirty="0"/>
              <a:t>100</a:t>
            </a:r>
            <a:r>
              <a:rPr kumimoji="1" lang="ja-JP" altLang="en-US" sz="1400" dirty="0"/>
              <a:t>分の</a:t>
            </a:r>
            <a:r>
              <a:rPr kumimoji="1" lang="en-US" altLang="ja-JP" sz="1400" dirty="0"/>
              <a:t>70</a:t>
            </a:r>
            <a:r>
              <a:rPr kumimoji="1" lang="ja-JP" altLang="en-US" sz="1400" dirty="0"/>
              <a:t>を乗じた額から</a:t>
            </a:r>
            <a:r>
              <a:rPr kumimoji="1" lang="en-US" altLang="ja-JP" sz="1400" dirty="0"/>
              <a:t>2,000</a:t>
            </a:r>
            <a:r>
              <a:rPr kumimoji="1" lang="ja-JP" altLang="en-US" sz="1400" dirty="0"/>
              <a:t>円と</a:t>
            </a:r>
            <a:r>
              <a:rPr kumimoji="1" lang="en-US" altLang="ja-JP" sz="1400" dirty="0"/>
              <a:t>100</a:t>
            </a:r>
            <a:r>
              <a:rPr kumimoji="1" lang="ja-JP" altLang="en-US" sz="1400" dirty="0"/>
              <a:t>円未満を控除した金額が、互助会からの給付額となり、一番上のピンクの欄にある</a:t>
            </a:r>
            <a:r>
              <a:rPr kumimoji="1" lang="en-US" altLang="ja-JP" sz="1400" dirty="0"/>
              <a:t>15,500</a:t>
            </a:r>
            <a:r>
              <a:rPr kumimoji="1" lang="ja-JP" altLang="en-US" sz="1400" dirty="0"/>
              <a:t>円となります。そして、右隣の水色の欄を見ていただくと、</a:t>
            </a:r>
            <a:r>
              <a:rPr kumimoji="1" lang="en-US" altLang="ja-JP" sz="1400" dirty="0"/>
              <a:t>9,500</a:t>
            </a:r>
            <a:r>
              <a:rPr kumimoji="1" lang="ja-JP" altLang="en-US" sz="1400" dirty="0"/>
              <a:t>円が実質の自己負担額となります。</a:t>
            </a:r>
          </a:p>
          <a:p>
            <a:endParaRPr kumimoji="1" lang="ja-JP" altLang="en-US" sz="1400" dirty="0"/>
          </a:p>
          <a:p>
            <a:r>
              <a:rPr kumimoji="1" lang="ja-JP" altLang="en-US" sz="1400" dirty="0"/>
              <a:t>　退職後、公立学校共済組合の保険に加入した場合では、退職医療事業の未加入者は互助会からの給付はありませんので、水色の欄、実質の自己負担額は</a:t>
            </a:r>
            <a:r>
              <a:rPr kumimoji="1" lang="en-US" altLang="ja-JP" sz="1400" dirty="0"/>
              <a:t>25,000</a:t>
            </a:r>
            <a:r>
              <a:rPr kumimoji="1" lang="ja-JP" altLang="en-US" sz="1400" dirty="0"/>
              <a:t>円となります。</a:t>
            </a:r>
          </a:p>
          <a:p>
            <a:endParaRPr kumimoji="1" lang="ja-JP" altLang="en-US" sz="1400" dirty="0"/>
          </a:p>
          <a:p>
            <a:r>
              <a:rPr kumimoji="1" lang="ja-JP" altLang="en-US" sz="1400" dirty="0"/>
              <a:t>　その下の赤枠で囲ってある部分をご覧ください。退職医療事業加入者で公立学校共済組合員の場合、ピンクの欄を見ていただくと、互助会からの給付額が</a:t>
            </a:r>
            <a:r>
              <a:rPr kumimoji="1" lang="en-US" altLang="ja-JP" sz="1400" dirty="0"/>
              <a:t>17,500</a:t>
            </a:r>
            <a:r>
              <a:rPr kumimoji="1" lang="ja-JP" altLang="en-US" sz="1400" dirty="0"/>
              <a:t>円とあります。これは、</a:t>
            </a:r>
            <a:r>
              <a:rPr kumimoji="1" lang="en-US" altLang="ja-JP" sz="1400" dirty="0"/>
              <a:t>25,000</a:t>
            </a:r>
            <a:r>
              <a:rPr kumimoji="1" lang="ja-JP" altLang="en-US" sz="1400" dirty="0"/>
              <a:t>円に</a:t>
            </a:r>
            <a:r>
              <a:rPr kumimoji="1" lang="en-US" altLang="ja-JP" sz="1400" dirty="0"/>
              <a:t>100</a:t>
            </a:r>
            <a:r>
              <a:rPr kumimoji="1" lang="ja-JP" altLang="en-US" sz="1400" dirty="0"/>
              <a:t>分の</a:t>
            </a:r>
            <a:r>
              <a:rPr kumimoji="1" lang="en-US" altLang="ja-JP" sz="1400" dirty="0"/>
              <a:t>70</a:t>
            </a:r>
            <a:r>
              <a:rPr kumimoji="1" lang="ja-JP" altLang="en-US" sz="1400" dirty="0"/>
              <a:t>を乗じた額から</a:t>
            </a:r>
            <a:r>
              <a:rPr kumimoji="1" lang="en-US" altLang="ja-JP" sz="1400" dirty="0"/>
              <a:t>100</a:t>
            </a:r>
            <a:r>
              <a:rPr kumimoji="1" lang="ja-JP" altLang="en-US" sz="1400" dirty="0"/>
              <a:t>円未満を控除した金額です。</a:t>
            </a:r>
          </a:p>
          <a:p>
            <a:endParaRPr kumimoji="1" lang="ja-JP" altLang="en-US" sz="1400" dirty="0"/>
          </a:p>
          <a:p>
            <a:r>
              <a:rPr kumimoji="1" lang="ja-JP" altLang="en-US" sz="1400" dirty="0"/>
              <a:t>　ここで</a:t>
            </a:r>
            <a:r>
              <a:rPr kumimoji="1" lang="ja-JP" altLang="en-US" sz="1400" dirty="0">
                <a:solidFill>
                  <a:srgbClr val="FF0000"/>
                </a:solidFill>
              </a:rPr>
              <a:t>ポイント⑤</a:t>
            </a:r>
            <a:r>
              <a:rPr kumimoji="1" lang="ja-JP" altLang="en-US" sz="1400" dirty="0"/>
              <a:t>　右側の水色の欄の実質の自己負担額を見ていただくと、</a:t>
            </a:r>
            <a:r>
              <a:rPr kumimoji="1" lang="en-US" altLang="ja-JP" sz="1400" dirty="0"/>
              <a:t>7,500</a:t>
            </a:r>
            <a:r>
              <a:rPr kumimoji="1" lang="ja-JP" altLang="en-US" sz="1400" dirty="0"/>
              <a:t>円に抑えられるということがお分かりいただけるかと思います。</a:t>
            </a:r>
          </a:p>
          <a:p>
            <a:r>
              <a:rPr kumimoji="1" lang="ja-JP" altLang="en-US" sz="1400" dirty="0"/>
              <a:t>一つの病気でも治療の期間が長くなると大きな金額を支払うことになりますが、退職医療事業に加入すると、窓口で支払った金額に対して約７割の給付が受けられることになります。</a:t>
            </a:r>
          </a:p>
          <a:p>
            <a:endParaRPr kumimoji="1" lang="ja-JP" altLang="en-US" sz="1400" dirty="0"/>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9</a:t>
            </a:r>
            <a:endParaRPr kumimoji="1" lang="ja-JP" altLang="en-US" dirty="0"/>
          </a:p>
        </p:txBody>
      </p:sp>
    </p:spTree>
    <p:extLst>
      <p:ext uri="{BB962C8B-B14F-4D97-AF65-F5344CB8AC3E}">
        <p14:creationId xmlns:p14="http://schemas.microsoft.com/office/powerpoint/2010/main" val="72984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757238"/>
            <a:ext cx="5916613" cy="3328987"/>
          </a:xfrm>
        </p:spPr>
      </p:sp>
      <p:sp>
        <p:nvSpPr>
          <p:cNvPr id="3" name="ノート プレースホルダー 2"/>
          <p:cNvSpPr>
            <a:spLocks noGrp="1"/>
          </p:cNvSpPr>
          <p:nvPr>
            <p:ph type="body" idx="1"/>
          </p:nvPr>
        </p:nvSpPr>
        <p:spPr>
          <a:xfrm>
            <a:off x="673100" y="4748212"/>
            <a:ext cx="5389563" cy="4217391"/>
          </a:xfrm>
        </p:spPr>
        <p:txBody>
          <a:bodyPr/>
          <a:lstStyle/>
          <a:p>
            <a:r>
              <a:rPr kumimoji="1" lang="ja-JP" altLang="en-US" sz="1400" dirty="0"/>
              <a:t>　ここからは医療補給金以外の給付事業についてご説明します。</a:t>
            </a:r>
          </a:p>
          <a:p>
            <a:r>
              <a:rPr kumimoji="1" lang="ja-JP" altLang="en-US" sz="1400" dirty="0"/>
              <a:t>　「人間ドック補助」は、人間ドックや脳ドックを受診した際、健診料の一部を補助します。</a:t>
            </a:r>
          </a:p>
          <a:p>
            <a:r>
              <a:rPr kumimoji="1" lang="ja-JP" altLang="en-US" sz="1400" dirty="0"/>
              <a:t>　補助の受け方は２通りあり、互助会が募集する人間ドックに申し込んで補助を受けるものと、会員が直接医療機関に申し込み、受診後に請求して補助を受けるものがあります。</a:t>
            </a:r>
          </a:p>
          <a:p>
            <a:r>
              <a:rPr kumimoji="1" lang="ja-JP" altLang="en-US" sz="1400" dirty="0"/>
              <a:t>どちらの場合も年度内１回、</a:t>
            </a:r>
            <a:r>
              <a:rPr kumimoji="1" lang="en-US" altLang="ja-JP" sz="1400" dirty="0"/>
              <a:t>15,000</a:t>
            </a:r>
            <a:r>
              <a:rPr kumimoji="1" lang="ja-JP" altLang="en-US" sz="1400" dirty="0"/>
              <a:t>円を限度に補助します。</a:t>
            </a:r>
          </a:p>
          <a:p>
            <a:endParaRPr kumimoji="1" lang="ja-JP" altLang="en-US" sz="1400" dirty="0"/>
          </a:p>
          <a:p>
            <a:r>
              <a:rPr kumimoji="1" lang="ja-JP" altLang="en-US" sz="1400" dirty="0"/>
              <a:t>　「宿泊利用補助」は、宿泊施設に宿泊したときに補助をします。</a:t>
            </a:r>
          </a:p>
          <a:p>
            <a:r>
              <a:rPr kumimoji="1" lang="ja-JP" altLang="en-US" sz="1400" dirty="0"/>
              <a:t>　宿泊施設は限定しておりませんので、一般的なホテルや旅館、民宿に泊まったときに１泊</a:t>
            </a:r>
            <a:r>
              <a:rPr kumimoji="1" lang="en-US" altLang="ja-JP" sz="1400" dirty="0"/>
              <a:t>3,000</a:t>
            </a:r>
            <a:r>
              <a:rPr kumimoji="1" lang="ja-JP" altLang="en-US" sz="1400" dirty="0"/>
              <a:t>円を補助します。</a:t>
            </a:r>
          </a:p>
          <a:p>
            <a:r>
              <a:rPr kumimoji="1" lang="ja-JP" altLang="en-US" sz="1400" dirty="0"/>
              <a:t>補助は年度内３泊までとなりますので、１年間で最大</a:t>
            </a:r>
            <a:r>
              <a:rPr kumimoji="1" lang="en-US" altLang="ja-JP" sz="1400" dirty="0"/>
              <a:t>9,000</a:t>
            </a:r>
            <a:r>
              <a:rPr kumimoji="1" lang="ja-JP" altLang="en-US" sz="1400" dirty="0"/>
              <a:t>円の補助が受けられます。</a:t>
            </a:r>
          </a:p>
          <a:p>
            <a:endParaRPr kumimoji="1" lang="ja-JP" altLang="en-US" sz="1400" dirty="0"/>
          </a:p>
          <a:p>
            <a:r>
              <a:rPr kumimoji="1" lang="ja-JP" altLang="en-US" sz="1400" dirty="0"/>
              <a:t>　「眼鏡</a:t>
            </a:r>
            <a:r>
              <a:rPr kumimoji="1" lang="en-US" altLang="ja-JP" sz="1400" dirty="0"/>
              <a:t>(</a:t>
            </a:r>
            <a:r>
              <a:rPr kumimoji="1" lang="ja-JP" altLang="en-US" sz="1400" dirty="0"/>
              <a:t>がんきょう</a:t>
            </a:r>
            <a:r>
              <a:rPr kumimoji="1" lang="en-US" altLang="ja-JP" sz="1400" dirty="0"/>
              <a:t>)</a:t>
            </a:r>
            <a:r>
              <a:rPr kumimoji="1" lang="ja-JP" altLang="en-US" sz="1400" dirty="0"/>
              <a:t>補助」は、眼鏡を購入した際に、会員期間内２回まで、１回につき</a:t>
            </a:r>
            <a:r>
              <a:rPr kumimoji="1" lang="en-US" altLang="ja-JP" sz="1400" dirty="0"/>
              <a:t>1</a:t>
            </a:r>
            <a:r>
              <a:rPr kumimoji="1" lang="ja-JP" altLang="en-US" sz="1400" dirty="0"/>
              <a:t>万円の補助が受けられます。</a:t>
            </a:r>
          </a:p>
          <a:p>
            <a:endParaRPr kumimoji="1" lang="ja-JP" altLang="en-US" sz="1400" dirty="0"/>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kumimoji="1" lang="en-US" altLang="ja-JP" dirty="0"/>
              <a:t>10</a:t>
            </a:r>
            <a:endParaRPr kumimoji="1" lang="ja-JP" altLang="en-US" dirty="0"/>
          </a:p>
        </p:txBody>
      </p:sp>
    </p:spTree>
    <p:extLst>
      <p:ext uri="{BB962C8B-B14F-4D97-AF65-F5344CB8AC3E}">
        <p14:creationId xmlns:p14="http://schemas.microsoft.com/office/powerpoint/2010/main" val="259941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2900" y="757238"/>
            <a:ext cx="5916613" cy="3328987"/>
          </a:xfrm>
        </p:spPr>
      </p:sp>
      <p:sp>
        <p:nvSpPr>
          <p:cNvPr id="3" name="ノート プレースホルダー 2"/>
          <p:cNvSpPr>
            <a:spLocks noGrp="1"/>
          </p:cNvSpPr>
          <p:nvPr>
            <p:ph type="body" idx="1"/>
          </p:nvPr>
        </p:nvSpPr>
        <p:spPr/>
        <p:txBody>
          <a:bodyPr/>
          <a:lstStyle/>
          <a:p>
            <a:r>
              <a:rPr kumimoji="1" lang="ja-JP" altLang="en-US" sz="1400" dirty="0"/>
              <a:t>　「補聴器購入補助」は、補聴器を購入した際に、会員期間内２回まで、</a:t>
            </a:r>
            <a:r>
              <a:rPr kumimoji="1" lang="en-US" altLang="ja-JP" sz="1400" dirty="0"/>
              <a:t>1</a:t>
            </a:r>
            <a:r>
              <a:rPr kumimoji="1" lang="ja-JP" altLang="en-US" sz="1400" dirty="0"/>
              <a:t>回につき</a:t>
            </a:r>
            <a:r>
              <a:rPr kumimoji="1" lang="en-US" altLang="ja-JP" sz="1400" dirty="0"/>
              <a:t>1</a:t>
            </a:r>
            <a:r>
              <a:rPr kumimoji="1" lang="ja-JP" altLang="en-US" sz="1400" dirty="0"/>
              <a:t>万円の補助を受けられます。</a:t>
            </a:r>
          </a:p>
          <a:p>
            <a:endParaRPr kumimoji="1" lang="ja-JP" altLang="en-US" sz="1400" dirty="0"/>
          </a:p>
          <a:p>
            <a:r>
              <a:rPr kumimoji="1" lang="ja-JP" altLang="en-US" sz="1400" dirty="0"/>
              <a:t>　「長寿祝金」は、</a:t>
            </a:r>
            <a:r>
              <a:rPr kumimoji="1" lang="en-US" altLang="ja-JP" sz="1400" dirty="0"/>
              <a:t>70</a:t>
            </a:r>
            <a:r>
              <a:rPr kumimoji="1" lang="ja-JP" altLang="en-US" sz="1400" dirty="0"/>
              <a:t>歳になった際にお祝い金として</a:t>
            </a:r>
            <a:r>
              <a:rPr kumimoji="1" lang="en-US" altLang="ja-JP" sz="1400" dirty="0"/>
              <a:t>1</a:t>
            </a:r>
            <a:r>
              <a:rPr kumimoji="1" lang="ja-JP" altLang="en-US" sz="1400" dirty="0"/>
              <a:t>万円を自動的に給付いたします。</a:t>
            </a:r>
          </a:p>
          <a:p>
            <a:endParaRPr kumimoji="1" lang="ja-JP" altLang="en-US" sz="1400" dirty="0"/>
          </a:p>
          <a:p>
            <a:r>
              <a:rPr kumimoji="1" lang="ja-JP" altLang="en-US" sz="1400" dirty="0"/>
              <a:t>　「無給付者記念品代」は、医療補給金の給付を受けなかった方に対しての給付となります。人間ドックの補助や宿泊利用補助等を受けていても給付の対象になります。</a:t>
            </a:r>
          </a:p>
          <a:p>
            <a:r>
              <a:rPr kumimoji="1" lang="ja-JP" altLang="en-US" sz="1400" dirty="0"/>
              <a:t>加入してから３年間無給付で２万円、６年間無給付でさらに２万円、全期間を通して医療補給金の給付を全く受けなかった場合、さらに１０万円を給付します。</a:t>
            </a:r>
          </a:p>
          <a:p>
            <a:endParaRPr kumimoji="1" lang="ja-JP" altLang="en-US" sz="1400" dirty="0"/>
          </a:p>
          <a:p>
            <a:r>
              <a:rPr kumimoji="1" lang="ja-JP" altLang="en-US" sz="1400" dirty="0"/>
              <a:t>　次のスライドをご覧ください。</a:t>
            </a:r>
          </a:p>
          <a:p>
            <a:r>
              <a:rPr kumimoji="1" lang="ja-JP" altLang="en-US" sz="1400" dirty="0"/>
              <a:t> </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11</a:t>
            </a:r>
            <a:endParaRPr kumimoji="1" lang="ja-JP" altLang="en-US" dirty="0"/>
          </a:p>
        </p:txBody>
      </p:sp>
    </p:spTree>
    <p:extLst>
      <p:ext uri="{BB962C8B-B14F-4D97-AF65-F5344CB8AC3E}">
        <p14:creationId xmlns:p14="http://schemas.microsoft.com/office/powerpoint/2010/main" val="158740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757238"/>
            <a:ext cx="5916613" cy="3328987"/>
          </a:xfrm>
        </p:spPr>
      </p:sp>
      <p:sp>
        <p:nvSpPr>
          <p:cNvPr id="3" name="ノート プレースホルダー 2"/>
          <p:cNvSpPr>
            <a:spLocks noGrp="1"/>
          </p:cNvSpPr>
          <p:nvPr>
            <p:ph type="body" idx="1"/>
          </p:nvPr>
        </p:nvSpPr>
        <p:spPr>
          <a:xfrm>
            <a:off x="703585" y="4861148"/>
            <a:ext cx="5389563" cy="3884612"/>
          </a:xfrm>
        </p:spPr>
        <p:txBody>
          <a:bodyPr/>
          <a:lstStyle/>
          <a:p>
            <a:r>
              <a:rPr kumimoji="1" lang="ja-JP" altLang="en-US" sz="1400" dirty="0"/>
              <a:t>　「弔慰金」は、</a:t>
            </a:r>
            <a:r>
              <a:rPr kumimoji="1" lang="en-US" altLang="ja-JP" sz="1400" dirty="0"/>
              <a:t>71</a:t>
            </a:r>
            <a:r>
              <a:rPr kumimoji="1" lang="ja-JP" altLang="en-US" sz="1400" dirty="0"/>
              <a:t>歳までの会員期間中に、万が一お亡くなりになった際に年齢に応じたお見舞金を給付します。</a:t>
            </a:r>
          </a:p>
          <a:p>
            <a:endParaRPr kumimoji="1" lang="ja-JP" altLang="en-US" sz="1400" dirty="0"/>
          </a:p>
          <a:p>
            <a:r>
              <a:rPr kumimoji="1" lang="ja-JP" altLang="en-US" sz="1400" dirty="0"/>
              <a:t>　「退会一時金」は、加入後に会員の状況により、公費等の補助を受け医療費がかからなくなったなどの理由で退会したい、というときに年度末年齢に応じた額を退会一時金として給付します。</a:t>
            </a:r>
          </a:p>
          <a:p>
            <a:r>
              <a:rPr kumimoji="1" lang="ja-JP" altLang="en-US" sz="1400" dirty="0"/>
              <a:t>　</a:t>
            </a:r>
          </a:p>
          <a:p>
            <a:r>
              <a:rPr kumimoji="1" lang="ja-JP" altLang="en-US" sz="1400" dirty="0"/>
              <a:t>次のスライドをご覧ください。</a:t>
            </a:r>
          </a:p>
          <a:p>
            <a:r>
              <a:rPr kumimoji="1" lang="ja-JP" altLang="en-US" sz="1400" dirty="0"/>
              <a:t> </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12</a:t>
            </a:r>
            <a:endParaRPr kumimoji="1" lang="ja-JP" altLang="en-US" dirty="0"/>
          </a:p>
        </p:txBody>
      </p:sp>
    </p:spTree>
    <p:extLst>
      <p:ext uri="{BB962C8B-B14F-4D97-AF65-F5344CB8AC3E}">
        <p14:creationId xmlns:p14="http://schemas.microsoft.com/office/powerpoint/2010/main" val="94741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757238"/>
            <a:ext cx="5916613" cy="3328987"/>
          </a:xfrm>
        </p:spPr>
      </p:sp>
      <p:sp>
        <p:nvSpPr>
          <p:cNvPr id="3" name="ノート プレースホルダー 2"/>
          <p:cNvSpPr>
            <a:spLocks noGrp="1"/>
          </p:cNvSpPr>
          <p:nvPr>
            <p:ph type="body" idx="1"/>
          </p:nvPr>
        </p:nvSpPr>
        <p:spPr/>
        <p:txBody>
          <a:bodyPr/>
          <a:lstStyle/>
          <a:p>
            <a:r>
              <a:rPr kumimoji="1" lang="ja-JP" altLang="en-US" sz="1400" dirty="0"/>
              <a:t>　「福祉厚生事業」についてです。あまり医療費がかからず医療補給金の該当にならない方でも、互助会の事業を利用していただけるように、「日帰り体験」、「観劇」、「ゴルフ大会」、「プロ野球観戦」、「大相撲観戦」、「芸術鑑賞補助」などを実施しております。</a:t>
            </a:r>
          </a:p>
          <a:p>
            <a:r>
              <a:rPr kumimoji="1" lang="ja-JP" altLang="en-US" sz="1400" dirty="0"/>
              <a:t>　参加補助は最大で</a:t>
            </a:r>
            <a:r>
              <a:rPr kumimoji="1" lang="en-US" altLang="ja-JP" sz="1400"/>
              <a:t>4,000</a:t>
            </a:r>
            <a:r>
              <a:rPr kumimoji="1" lang="ja-JP" altLang="en-US" sz="1400" dirty="0"/>
              <a:t>円程度となります。</a:t>
            </a:r>
          </a:p>
          <a:p>
            <a:endParaRPr kumimoji="1" lang="ja-JP" altLang="en-US" sz="1400" dirty="0"/>
          </a:p>
          <a:p>
            <a:r>
              <a:rPr kumimoji="1" lang="ja-JP" altLang="en-US" sz="1400" dirty="0"/>
              <a:t>　「悠遊リゾートクラブ会員割引事業」は、契約しているリゾート施設等を、特別価格で利用することが出来ます。</a:t>
            </a:r>
          </a:p>
          <a:p>
            <a:r>
              <a:rPr kumimoji="1" lang="ja-JP" altLang="en-US" sz="1400" dirty="0"/>
              <a:t>　このほか、「会報」を年３回、　４月・８月・１２月に発行しております。</a:t>
            </a:r>
          </a:p>
          <a:p>
            <a:endParaRPr kumimoji="1" lang="ja-JP" altLang="en-US" sz="1400" dirty="0"/>
          </a:p>
          <a:p>
            <a:r>
              <a:rPr kumimoji="1" lang="ja-JP" altLang="en-US" sz="1400" dirty="0"/>
              <a:t>　次のスライドをご覧ください。</a:t>
            </a:r>
          </a:p>
          <a:p>
            <a:r>
              <a:rPr kumimoji="1" lang="ja-JP" altLang="en-US" sz="1400" dirty="0"/>
              <a:t> </a:t>
            </a:r>
          </a:p>
          <a:p>
            <a:endParaRPr kumimoji="1" lang="ja-JP" altLang="en-US" sz="1400" dirty="0"/>
          </a:p>
        </p:txBody>
      </p:sp>
      <p:sp>
        <p:nvSpPr>
          <p:cNvPr id="4" name="スライド番号プレースホルダー 3"/>
          <p:cNvSpPr>
            <a:spLocks noGrp="1"/>
          </p:cNvSpPr>
          <p:nvPr>
            <p:ph type="sldNum" sz="quarter" idx="5"/>
          </p:nvPr>
        </p:nvSpPr>
        <p:spPr/>
        <p:txBody>
          <a:bodyPr/>
          <a:lstStyle/>
          <a:p>
            <a:r>
              <a:rPr lang="en-US" altLang="ja-JP" dirty="0"/>
              <a:t>13</a:t>
            </a:r>
            <a:endParaRPr kumimoji="1" lang="ja-JP" altLang="en-US" dirty="0"/>
          </a:p>
        </p:txBody>
      </p:sp>
    </p:spTree>
    <p:extLst>
      <p:ext uri="{BB962C8B-B14F-4D97-AF65-F5344CB8AC3E}">
        <p14:creationId xmlns:p14="http://schemas.microsoft.com/office/powerpoint/2010/main" val="39551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46080-A664-47E5-A345-9914673408B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6E3813E-0925-439E-BE03-B0A34221F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F784FAF-0864-4907-B8F2-459C7B368972}"/>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279D8F46-A110-4175-9203-416BA46218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632FF6-BB3E-4D89-9C6C-2FDE5436E9BC}"/>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46554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B68CD-1A2B-47F6-A52F-7AD18CBD0C0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52926A-F231-4322-A70C-5DABEC405EB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8DA234-527F-4313-A204-CAFF3FF2C12B}"/>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EA4D0B6C-2F36-4BED-BE88-3C4E8655B8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8A42D4-B534-44B0-8B7D-C4D26E79EB2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1834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134DB25-C1BB-41C3-8402-DCBECB2BDEB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E9B919-9AE1-4344-8A3E-85914567EBE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56A20D-D4F1-48CD-B991-93670882EE6B}"/>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B5820A22-7BDD-4197-B466-A79E5C7D40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F92002-38C3-4D6C-9180-E947745C066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183778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157C81-259F-42C1-9C7D-1F37D27761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5E4F01-893F-48A3-9965-504C7573D41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082F61-DD0D-4114-96E2-C0F8F38FC55E}"/>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3010F324-96C1-4C60-A8E8-1AABDBD716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8DDE2D-9488-4D37-A799-41C2C1488639}"/>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93061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28A16-FB28-4ECD-BD7A-11E58C536A9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1266C6-C925-4F58-BA57-5B284C220D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3710FF5-8646-4EDD-87B1-747A295D5BB4}"/>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D2A989FB-707A-458A-83CA-CE6E43F669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5D6EF2-8E86-40C6-853A-0491FD275E1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250180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8E56F3-63A6-43EA-9A6D-46CFA303AA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3480B7-524C-4AB7-804A-6493E082044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3C873DF-510B-4AED-BE82-8977FDB5B44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452DFB-CEB8-435B-99FA-7F2C20A4A7BC}"/>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AA157856-C3C9-4BF4-975A-7ECE87F4003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B7DCA0-9093-4857-9079-EF2077DF9AA6}"/>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233532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5242C-2691-418B-AA70-651606E8D52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72A464-9474-423D-AB62-E181FC4FC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E6E8A2-3437-4D43-8688-68F6E2A607F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59EA785-316E-417C-A732-74205F832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8F11A-3D02-4E7A-93EC-1E1D8BEA88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8E8541-783B-4CAB-8CA7-D7337D451EA9}"/>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8" name="フッター プレースホルダー 7">
            <a:extLst>
              <a:ext uri="{FF2B5EF4-FFF2-40B4-BE49-F238E27FC236}">
                <a16:creationId xmlns:a16="http://schemas.microsoft.com/office/drawing/2014/main" id="{836EAA21-32E1-43C8-857D-4E251D8353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71CE56E-5ED2-4F48-B3DB-CB0ED07CB2B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99805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80D9A-708A-49B0-A129-992E1472C75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4E8DFC9-27C4-4FE9-BEC4-748DF40FDD8D}"/>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4" name="フッター プレースホルダー 3">
            <a:extLst>
              <a:ext uri="{FF2B5EF4-FFF2-40B4-BE49-F238E27FC236}">
                <a16:creationId xmlns:a16="http://schemas.microsoft.com/office/drawing/2014/main" id="{8C9819FA-B680-49FF-A9B0-A8D0C1AA7D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8BF2E7-5F8A-4B5D-9D72-C258D7393D6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41277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3290F09-8E65-41A0-A28D-BAE8B619B234}"/>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3" name="フッター プレースホルダー 2">
            <a:extLst>
              <a:ext uri="{FF2B5EF4-FFF2-40B4-BE49-F238E27FC236}">
                <a16:creationId xmlns:a16="http://schemas.microsoft.com/office/drawing/2014/main" id="{2898AEEF-B2EF-4F32-8785-DE047362760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B066A95-B703-4421-8E77-50E2F3237A2D}"/>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409053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DFFE4-240A-4289-8789-86DEFB4CCB4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633E7B2-87C8-4E68-9987-3DAAFE84F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DC4B648-91BC-4E17-AE68-8585CD030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21E9EE-25C0-47AE-9091-99E7721CA121}"/>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90487E35-4E29-4258-99A7-DEF90D1B96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87EFEF-FF65-4487-BB65-A3079A0F8155}"/>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80867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5742F-6D8D-400D-966D-C2F9B717948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462049-17B7-4E27-8FE2-A723E7441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C2F3E0-C0E2-4596-B553-413FABD0F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4882B2-81D5-47B1-BDFF-A659DC4E2922}"/>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687A720F-AAD2-48BA-8336-7335D15B6F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D78974-CE3E-418F-8DCF-E10319032B8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81819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F7620F1-AD5B-449C-9F45-E2C5FF4B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27A496-FD01-483C-BA35-EE0557E1F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349D00-460C-4C4A-9B60-CF6D77629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5D2EE711-80F7-4557-B5C7-EDDE5D8D2A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DC9CB4B-FA4A-48DE-AFB4-45A919169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51036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B000-1075-927D-C821-3096D3723CB9}"/>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1752CBF-305B-1D64-D5BD-069C4E870B3D}"/>
              </a:ext>
            </a:extLst>
          </p:cNvPr>
          <p:cNvSpPr/>
          <p:nvPr/>
        </p:nvSpPr>
        <p:spPr>
          <a:xfrm>
            <a:off x="10560496" y="404664"/>
            <a:ext cx="864096" cy="680996"/>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コンテンツ プレースホルダー 9">
            <a:extLst>
              <a:ext uri="{FF2B5EF4-FFF2-40B4-BE49-F238E27FC236}">
                <a16:creationId xmlns:a16="http://schemas.microsoft.com/office/drawing/2014/main" id="{F88D2446-4F51-F5D5-2634-E5652FFC892E}"/>
              </a:ext>
            </a:extLst>
          </p:cNvPr>
          <p:cNvSpPr>
            <a:spLocks noGrp="1"/>
          </p:cNvSpPr>
          <p:nvPr>
            <p:ph idx="1"/>
          </p:nvPr>
        </p:nvSpPr>
        <p:spPr>
          <a:xfrm>
            <a:off x="191344" y="548680"/>
            <a:ext cx="10515600" cy="636277"/>
          </a:xfrm>
        </p:spPr>
        <p:txBody>
          <a:bodyPr/>
          <a:lstStyle/>
          <a:p>
            <a:pPr marL="0" indent="0">
              <a:buNone/>
            </a:pPr>
            <a:r>
              <a:rPr lang="ja-JP" altLang="en-US" b="1"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5</a:t>
            </a:r>
            <a:r>
              <a:rPr lang="ja-JP" altLang="en-US" b="1" dirty="0">
                <a:latin typeface="BIZ UDPゴシック" panose="020B0400000000000000" pitchFamily="50" charset="-128"/>
                <a:ea typeface="BIZ UDPゴシック" panose="020B0400000000000000" pitchFamily="50" charset="-128"/>
              </a:rPr>
              <a:t>）生活資金貸付金未償還元金について</a:t>
            </a:r>
            <a:endParaRPr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0ABB11D-A546-2C57-DC1D-C5933A4AF62F}"/>
              </a:ext>
            </a:extLst>
          </p:cNvPr>
          <p:cNvSpPr txBox="1"/>
          <p:nvPr/>
        </p:nvSpPr>
        <p:spPr>
          <a:xfrm>
            <a:off x="623392" y="1268760"/>
            <a:ext cx="10786256" cy="3785652"/>
          </a:xfrm>
          <a:prstGeom prst="rect">
            <a:avLst/>
          </a:prstGeom>
          <a:no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rPr>
              <a:t>当会から貸付を受けている方で退職時に未償還元金がある方は、</a:t>
            </a:r>
            <a:r>
              <a:rPr kumimoji="1" lang="ja-JP" altLang="en-US" sz="2400" u="sng" dirty="0">
                <a:solidFill>
                  <a:srgbClr val="C00000"/>
                </a:solidFill>
                <a:latin typeface="BIZ UDPゴシック" panose="020B0400000000000000" pitchFamily="50" charset="-128"/>
                <a:ea typeface="BIZ UDPゴシック" panose="020B0400000000000000" pitchFamily="50" charset="-128"/>
              </a:rPr>
              <a:t>全額を一括　　　　</a:t>
            </a:r>
            <a:endParaRPr kumimoji="1" lang="en-US" altLang="ja-JP" sz="2400" u="sng" dirty="0">
              <a:solidFill>
                <a:srgbClr val="C00000"/>
              </a:solidFill>
              <a:latin typeface="BIZ UDPゴシック" panose="020B0400000000000000" pitchFamily="50" charset="-128"/>
              <a:ea typeface="BIZ UDPゴシック" panose="020B0400000000000000" pitchFamily="50" charset="-128"/>
            </a:endParaRPr>
          </a:p>
          <a:p>
            <a:r>
              <a:rPr lang="ja-JP" altLang="en-US" sz="2400" dirty="0">
                <a:solidFill>
                  <a:srgbClr val="C00000"/>
                </a:solidFill>
                <a:latin typeface="BIZ UDPゴシック" panose="020B0400000000000000" pitchFamily="50" charset="-128"/>
                <a:ea typeface="BIZ UDPゴシック" panose="020B0400000000000000" pitchFamily="50" charset="-128"/>
              </a:rPr>
              <a:t>　 </a:t>
            </a:r>
            <a:r>
              <a:rPr kumimoji="1" lang="ja-JP" altLang="en-US" sz="2400" u="sng" dirty="0">
                <a:solidFill>
                  <a:srgbClr val="C00000"/>
                </a:solidFill>
                <a:latin typeface="BIZ UDPゴシック" panose="020B0400000000000000" pitchFamily="50" charset="-128"/>
                <a:ea typeface="BIZ UDPゴシック" panose="020B0400000000000000" pitchFamily="50" charset="-128"/>
              </a:rPr>
              <a:t>償還</a:t>
            </a:r>
            <a:r>
              <a:rPr kumimoji="1" lang="ja-JP" altLang="en-US" sz="2400" dirty="0">
                <a:latin typeface="BIZ UDPゴシック" panose="020B0400000000000000" pitchFamily="50" charset="-128"/>
                <a:ea typeface="BIZ UDPゴシック" panose="020B0400000000000000" pitchFamily="50" charset="-128"/>
              </a:rPr>
              <a:t>していただくこととなります。</a:t>
            </a:r>
            <a:endParaRPr kumimoji="1"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○加入機会判断チャートのどの選択肢に該当しても、正規職員でなくなる方全員　</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に一括償還していただく必要がございます。</a:t>
            </a:r>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a:t>
            </a:r>
            <a:r>
              <a:rPr lang="ja-JP" altLang="en-US" sz="2400" u="sng" dirty="0">
                <a:solidFill>
                  <a:srgbClr val="C00000"/>
                </a:solidFill>
                <a:latin typeface="BIZ UDPゴシック" panose="020B0400000000000000" pitchFamily="50" charset="-128"/>
                <a:ea typeface="BIZ UDPゴシック" panose="020B0400000000000000" pitchFamily="50" charset="-128"/>
              </a:rPr>
              <a:t>退職手当からは相殺されません</a:t>
            </a:r>
            <a:r>
              <a:rPr lang="ja-JP" altLang="en-US" sz="2400" dirty="0">
                <a:latin typeface="BIZ UDPゴシック" panose="020B0400000000000000" pitchFamily="50" charset="-128"/>
                <a:ea typeface="BIZ UDPゴシック" panose="020B0400000000000000" pitchFamily="50" charset="-128"/>
              </a:rPr>
              <a:t>。</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○令和８年３月中旬以降に未償還額及び振込先を記載した通知書を最終所属所</a:t>
            </a:r>
            <a:endParaRPr kumimoji="1" lang="en-US" altLang="ja-JP" sz="2400" dirty="0">
              <a:latin typeface="BIZ UDPゴシック" panose="020B0400000000000000" pitchFamily="50" charset="-128"/>
              <a:ea typeface="BIZ UDPゴシック" panose="020B0400000000000000" pitchFamily="50" charset="-128"/>
            </a:endParaRPr>
          </a:p>
          <a:p>
            <a:r>
              <a:rPr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に送付します。期限までにお振込みをお願いいたします。</a:t>
            </a:r>
          </a:p>
        </p:txBody>
      </p:sp>
      <p:sp>
        <p:nvSpPr>
          <p:cNvPr id="5" name="四角形: 角を丸くする 4">
            <a:extLst>
              <a:ext uri="{FF2B5EF4-FFF2-40B4-BE49-F238E27FC236}">
                <a16:creationId xmlns:a16="http://schemas.microsoft.com/office/drawing/2014/main" id="{070D168B-7916-2BD5-A0C5-22A074BB4EDA}"/>
              </a:ext>
            </a:extLst>
          </p:cNvPr>
          <p:cNvSpPr/>
          <p:nvPr/>
        </p:nvSpPr>
        <p:spPr>
          <a:xfrm>
            <a:off x="767408" y="5373216"/>
            <a:ext cx="10225136" cy="864096"/>
          </a:xfrm>
          <a:prstGeom prst="roundRect">
            <a:avLst/>
          </a:prstGeom>
          <a:solidFill>
            <a:srgbClr val="FF9999"/>
          </a:solidFill>
          <a:ln>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BIZ UDPゴシック" panose="020B0400000000000000" pitchFamily="50" charset="-128"/>
                <a:ea typeface="BIZ UDPゴシック" panose="020B0400000000000000" pitchFamily="50" charset="-128"/>
              </a:rPr>
              <a:t>振込期限　：　令和８年４月</a:t>
            </a:r>
            <a:r>
              <a:rPr kumimoji="1" lang="en-US" altLang="ja-JP" sz="3200" b="1" dirty="0">
                <a:latin typeface="BIZ UDPゴシック" panose="020B0400000000000000" pitchFamily="50" charset="-128"/>
                <a:ea typeface="BIZ UDPゴシック" panose="020B0400000000000000" pitchFamily="50" charset="-128"/>
              </a:rPr>
              <a:t>30</a:t>
            </a:r>
            <a:r>
              <a:rPr lang="ja-JP" altLang="en-US" sz="3200" b="1" dirty="0">
                <a:latin typeface="BIZ UDPゴシック" panose="020B0400000000000000" pitchFamily="50" charset="-128"/>
                <a:ea typeface="BIZ UDPゴシック" panose="020B0400000000000000" pitchFamily="50" charset="-128"/>
              </a:rPr>
              <a:t>日（木）まで</a:t>
            </a:r>
            <a:endParaRPr kumimoji="1" lang="ja-JP" altLang="en-US" sz="3200" b="1" dirty="0">
              <a:latin typeface="BIZ UDPゴシック" panose="020B0400000000000000" pitchFamily="50" charset="-128"/>
              <a:ea typeface="BIZ UDPゴシック" panose="020B0400000000000000" pitchFamily="50" charset="-128"/>
            </a:endParaRPr>
          </a:p>
        </p:txBody>
      </p:sp>
      <p:pic>
        <p:nvPicPr>
          <p:cNvPr id="2" name="録音６ページ">
            <a:hlinkClick r:id="" action="ppaction://media"/>
            <a:extLst>
              <a:ext uri="{FF2B5EF4-FFF2-40B4-BE49-F238E27FC236}">
                <a16:creationId xmlns:a16="http://schemas.microsoft.com/office/drawing/2014/main" id="{F8A0CD7C-1393-CD88-7477-EC1A202A23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6944" y="440362"/>
            <a:ext cx="609600" cy="609600"/>
          </a:xfrm>
          <a:prstGeom prst="rect">
            <a:avLst/>
          </a:prstGeom>
        </p:spPr>
      </p:pic>
    </p:spTree>
    <p:extLst>
      <p:ext uri="{BB962C8B-B14F-4D97-AF65-F5344CB8AC3E}">
        <p14:creationId xmlns:p14="http://schemas.microsoft.com/office/powerpoint/2010/main" val="3965812415"/>
      </p:ext>
    </p:extLst>
  </p:cSld>
  <p:clrMapOvr>
    <a:masterClrMapping/>
  </p:clrMapOvr>
  <mc:AlternateContent xmlns:mc="http://schemas.openxmlformats.org/markup-compatibility/2006" xmlns:p14="http://schemas.microsoft.com/office/powerpoint/2010/main">
    <mc:Choice Requires="p14">
      <p:transition spd="slow" p14:dur="2000" advTm="165597"/>
    </mc:Choice>
    <mc:Fallback xmlns="">
      <p:transition spd="slow" advTm="165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7"/>
        <p14:stopEvt time="165044"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CCA5D8-586E-4F4C-9313-AF4E4CE80A5B}"/>
              </a:ext>
            </a:extLst>
          </p:cNvPr>
          <p:cNvSpPr>
            <a:spLocks noGrp="1"/>
          </p:cNvSpPr>
          <p:nvPr>
            <p:ph type="title"/>
          </p:nvPr>
        </p:nvSpPr>
        <p:spPr>
          <a:xfrm>
            <a:off x="838200" y="764704"/>
            <a:ext cx="10515600" cy="925984"/>
          </a:xfrm>
        </p:spPr>
        <p:txBody>
          <a:bodyPr/>
          <a:lstStyle/>
          <a:p>
            <a:pPr algn="ctr"/>
            <a:r>
              <a:rPr lang="ja-JP" altLang="ja-JP" sz="4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３　退職医療事業の給付</a:t>
            </a:r>
            <a:r>
              <a:rPr lang="ja-JP" altLang="en-US" sz="4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内容</a:t>
            </a:r>
            <a:r>
              <a:rPr lang="ja-JP" altLang="en-US" sz="1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8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令和７年</a:t>
            </a:r>
            <a:r>
              <a:rPr lang="en-US" altLang="ja-JP" sz="18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12</a:t>
            </a:r>
            <a:r>
              <a:rPr lang="ja-JP" altLang="en-US" sz="18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月現在）</a:t>
            </a:r>
            <a:endParaRPr kumimoji="1" lang="ja-JP" altLang="en-US" sz="18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a:extLst>
              <a:ext uri="{FF2B5EF4-FFF2-40B4-BE49-F238E27FC236}">
                <a16:creationId xmlns:a16="http://schemas.microsoft.com/office/drawing/2014/main" id="{CFD3B9AD-1E91-4DCD-8630-B823260BE26C}"/>
              </a:ext>
            </a:extLst>
          </p:cNvPr>
          <p:cNvSpPr>
            <a:spLocks noGrp="1"/>
          </p:cNvSpPr>
          <p:nvPr>
            <p:ph idx="1"/>
          </p:nvPr>
        </p:nvSpPr>
        <p:spPr>
          <a:xfrm>
            <a:off x="586780" y="1867775"/>
            <a:ext cx="11018440" cy="4455682"/>
          </a:xfrm>
          <a:solidFill>
            <a:schemeClr val="accent5">
              <a:lumMod val="20000"/>
              <a:lumOff val="80000"/>
            </a:schemeClr>
          </a:solidFill>
        </p:spPr>
        <p:txBody>
          <a:bodyPr>
            <a:normAutofit lnSpcReduction="10000"/>
          </a:bodyPr>
          <a:lstStyle/>
          <a:p>
            <a:pPr marL="0" indent="0" algn="ctr">
              <a:spcAft>
                <a:spcPts val="0"/>
              </a:spcAft>
              <a:buNone/>
              <a:tabLst>
                <a:tab pos="5715000" algn="l"/>
              </a:tabLst>
            </a:pPr>
            <a:endParaRPr lang="en-US" altLang="ja-JP" sz="2000" b="1"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spcAft>
                <a:spcPts val="0"/>
              </a:spcAft>
              <a:buNone/>
              <a:tabLst>
                <a:tab pos="5715000" algn="l"/>
              </a:tabLst>
            </a:pPr>
            <a:r>
              <a:rPr lang="ja-JP" altLang="en-US" sz="2400" b="1"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en-US"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請求方式）</a:t>
            </a:r>
            <a:endParaRPr lang="en-US"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r>
              <a:rPr lang="ja-JP" altLang="en-US"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医療機関等で支払った保険適用医療費</a:t>
            </a:r>
            <a:r>
              <a:rPr lang="ja-JP" altLang="en-US"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自己負担分の一部を補助</a:t>
            </a:r>
            <a:r>
              <a:rPr lang="ja-JP" altLang="en-US"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します</a:t>
            </a:r>
            <a:r>
              <a:rPr lang="ja-JP"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en-US"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医療機関等で発行された領収書やレシートにより請求</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して</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いただ</a:t>
            </a: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き</a:t>
            </a:r>
            <a:r>
              <a:rPr lang="ja-JP"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ます。</a:t>
            </a:r>
            <a:endParaRPr lang="ja-JP" altLang="en-US" sz="2400" dirty="0">
              <a:solidFill>
                <a:srgbClr val="FF0000"/>
              </a:solidFill>
            </a:endParaRPr>
          </a:p>
          <a:p>
            <a:pPr marL="0" indent="0" algn="just">
              <a:buNone/>
              <a:tabLst>
                <a:tab pos="5715000" algn="l"/>
              </a:tabLst>
            </a:pPr>
            <a:endParaRPr lang="en-US"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endParaRPr lang="en-US" alt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lnSpc>
                <a:spcPts val="1500"/>
              </a:lnSpc>
              <a:buNone/>
              <a:tabLst>
                <a:tab pos="5715000" algn="l"/>
              </a:tabLst>
            </a:pPr>
            <a:endParaRPr lang="en-US" altLang="ja-JP" sz="2400" kern="100"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endParaRPr lang="en-US" altLang="ja-JP" sz="24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kumimoji="1"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同一傷病に対して他の法令又は条例に基づく給付がある場合、給付はされ</a:t>
            </a:r>
            <a:endParaRPr kumimoji="1"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tabLst>
                <a:tab pos="5715000" algn="l"/>
              </a:tabLst>
            </a:pPr>
            <a:r>
              <a:rPr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kumimoji="1"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ません。</a:t>
            </a:r>
            <a:endParaRPr kumimoji="1" lang="en-US" altLang="ja-JP"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buNone/>
            </a:pPr>
            <a:r>
              <a:rPr kumimoji="1" lang="ja-JP" altLang="en-US" sz="24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◆１件あたりの給付限度額があります。</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1055440" y="1988840"/>
            <a:ext cx="2448272" cy="57606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医療補給金</a:t>
            </a:r>
          </a:p>
        </p:txBody>
      </p:sp>
      <p:pic>
        <p:nvPicPr>
          <p:cNvPr id="6" name="図 5">
            <a:extLst>
              <a:ext uri="{FF2B5EF4-FFF2-40B4-BE49-F238E27FC236}">
                <a16:creationId xmlns:a16="http://schemas.microsoft.com/office/drawing/2014/main" id="{0FE29E21-E9E8-DB2C-D72B-7441DD9C3F05}"/>
              </a:ext>
            </a:extLst>
          </p:cNvPr>
          <p:cNvPicPr>
            <a:picLocks noChangeAspect="1"/>
          </p:cNvPicPr>
          <p:nvPr/>
        </p:nvPicPr>
        <p:blipFill>
          <a:blip r:embed="rId5"/>
          <a:stretch>
            <a:fillRect/>
          </a:stretch>
        </p:blipFill>
        <p:spPr>
          <a:xfrm>
            <a:off x="9624392" y="5355754"/>
            <a:ext cx="1087255" cy="1286693"/>
          </a:xfrm>
          <a:prstGeom prst="rect">
            <a:avLst/>
          </a:prstGeom>
        </p:spPr>
      </p:pic>
      <p:sp>
        <p:nvSpPr>
          <p:cNvPr id="7" name="四角形: 角を丸くする 6">
            <a:extLst>
              <a:ext uri="{FF2B5EF4-FFF2-40B4-BE49-F238E27FC236}">
                <a16:creationId xmlns:a16="http://schemas.microsoft.com/office/drawing/2014/main" id="{E7DE4273-D7D8-AE8D-4C26-5AF858AF741D}"/>
              </a:ext>
            </a:extLst>
          </p:cNvPr>
          <p:cNvSpPr/>
          <p:nvPr/>
        </p:nvSpPr>
        <p:spPr>
          <a:xfrm>
            <a:off x="397172" y="446408"/>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D3E2D5BF-54D9-A3FF-8FAB-1A443DAA0D7B}"/>
              </a:ext>
            </a:extLst>
          </p:cNvPr>
          <p:cNvSpPr/>
          <p:nvPr/>
        </p:nvSpPr>
        <p:spPr>
          <a:xfrm>
            <a:off x="767408" y="3933056"/>
            <a:ext cx="10730408" cy="687010"/>
          </a:xfrm>
          <a:prstGeom prst="rect">
            <a:avLst/>
          </a:prstGeom>
          <a:solidFill>
            <a:schemeClr val="accent5">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保険適用医療費の自己負担額</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×70/100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から</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100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円未満の端数を控除した額</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（月</a:t>
            </a:r>
            <a:r>
              <a:rPr lang="en-US" altLang="ja-JP" dirty="0">
                <a:solidFill>
                  <a:schemeClr val="tx1"/>
                </a:solidFill>
                <a:latin typeface="HG丸ｺﾞｼｯｸM-PRO" panose="020F0600000000000000" pitchFamily="50" charset="-128"/>
                <a:ea typeface="HG丸ｺﾞｼｯｸM-PRO" panose="020F0600000000000000" pitchFamily="50" charset="-128"/>
              </a:rPr>
              <a:t>143</a:t>
            </a:r>
            <a:r>
              <a:rPr lang="ja-JP" altLang="en-US" dirty="0">
                <a:solidFill>
                  <a:schemeClr val="tx1"/>
                </a:solidFill>
                <a:latin typeface="HG丸ｺﾞｼｯｸM-PRO" panose="020F0600000000000000" pitchFamily="50" charset="-128"/>
                <a:ea typeface="HG丸ｺﾞｼｯｸM-PRO" panose="020F0600000000000000" pitchFamily="50" charset="-128"/>
              </a:rPr>
              <a:t>円以上の自己負担額から給付が発生）</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B0639C11-2249-A551-3300-4A9CF6C06391}"/>
              </a:ext>
            </a:extLst>
          </p:cNvPr>
          <p:cNvSpPr/>
          <p:nvPr/>
        </p:nvSpPr>
        <p:spPr>
          <a:xfrm>
            <a:off x="765675" y="3578882"/>
            <a:ext cx="874292" cy="354174"/>
          </a:xfrm>
          <a:prstGeom prst="rect">
            <a:avLst/>
          </a:prstGeom>
          <a:solidFill>
            <a:schemeClr val="accent5">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給付額</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録音したサウンド">
            <a:hlinkClick r:id="" action="ppaction://media"/>
            <a:extLst>
              <a:ext uri="{FF2B5EF4-FFF2-40B4-BE49-F238E27FC236}">
                <a16:creationId xmlns:a16="http://schemas.microsoft.com/office/drawing/2014/main" id="{4567EEDC-F263-AE04-38FF-2A907147A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9518" y="522003"/>
            <a:ext cx="609600" cy="609600"/>
          </a:xfrm>
          <a:prstGeom prst="rect">
            <a:avLst/>
          </a:prstGeom>
        </p:spPr>
      </p:pic>
    </p:spTree>
    <p:extLst>
      <p:ext uri="{BB962C8B-B14F-4D97-AF65-F5344CB8AC3E}">
        <p14:creationId xmlns:p14="http://schemas.microsoft.com/office/powerpoint/2010/main" val="4038903587"/>
      </p:ext>
    </p:extLst>
  </p:cSld>
  <p:clrMapOvr>
    <a:masterClrMapping/>
  </p:clrMapOvr>
  <mc:AlternateContent xmlns:mc="http://schemas.openxmlformats.org/markup-compatibility/2006" xmlns:p14="http://schemas.microsoft.com/office/powerpoint/2010/main">
    <mc:Choice Requires="p14">
      <p:transition spd="slow" p14:dur="2000" advTm="121717"/>
    </mc:Choice>
    <mc:Fallback xmlns="">
      <p:transition spd="slow" advTm="121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8"/>
        <p14:stopEvt time="121564"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126370F-3C5B-4E7B-B1CC-4E06A3BE7D83}"/>
              </a:ext>
            </a:extLst>
          </p:cNvPr>
          <p:cNvSpPr txBox="1"/>
          <p:nvPr/>
        </p:nvSpPr>
        <p:spPr>
          <a:xfrm>
            <a:off x="1559496" y="592308"/>
            <a:ext cx="11233248" cy="2369880"/>
          </a:xfrm>
          <a:prstGeom prst="rect">
            <a:avLst/>
          </a:prstGeom>
          <a:noFill/>
        </p:spPr>
        <p:txBody>
          <a:bodyPr wrap="square">
            <a:spAutoFit/>
          </a:bodyPr>
          <a:lstStyle/>
          <a:p>
            <a:r>
              <a:rPr lang="ja-JP" altLang="en-US" sz="2800" dirty="0">
                <a:latin typeface="HG丸ｺﾞｼｯｸM-PRO" panose="020F0600000000000000" pitchFamily="50" charset="-128"/>
                <a:ea typeface="HG丸ｺﾞｼｯｸM-PRO" panose="020F0600000000000000" pitchFamily="50" charset="-128"/>
              </a:rPr>
              <a:t>（１）医療費の自己負担と「医療補給金」について</a:t>
            </a:r>
            <a:endParaRPr lang="en-US" altLang="ja-JP" sz="2800"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＜医療費負担分イメージ＞</a:t>
            </a:r>
          </a:p>
          <a:p>
            <a:endParaRPr lang="en-US" altLang="ja-JP" sz="2800" dirty="0">
              <a:latin typeface="HG丸ｺﾞｼｯｸM-PRO" panose="020F0600000000000000" pitchFamily="50" charset="-128"/>
              <a:ea typeface="HG丸ｺﾞｼｯｸM-PRO" panose="020F0600000000000000" pitchFamily="50" charset="-128"/>
            </a:endParaRPr>
          </a:p>
          <a:p>
            <a:endParaRPr lang="en-US" altLang="ja-JP" sz="2800" dirty="0">
              <a:latin typeface="HG丸ｺﾞｼｯｸM-PRO" panose="020F0600000000000000" pitchFamily="50" charset="-128"/>
              <a:ea typeface="HG丸ｺﾞｼｯｸM-PRO" panose="020F0600000000000000" pitchFamily="50" charset="-128"/>
            </a:endParaRPr>
          </a:p>
          <a:p>
            <a:endParaRPr lang="en-US" altLang="ja-JP" sz="2800"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F972A3A8-ED08-177E-FCA2-5E308BC04052}"/>
              </a:ext>
            </a:extLst>
          </p:cNvPr>
          <p:cNvPicPr>
            <a:picLocks noChangeAspect="1"/>
          </p:cNvPicPr>
          <p:nvPr/>
        </p:nvPicPr>
        <p:blipFill>
          <a:blip r:embed="rId5"/>
          <a:stretch>
            <a:fillRect/>
          </a:stretch>
        </p:blipFill>
        <p:spPr>
          <a:xfrm>
            <a:off x="10050480" y="120375"/>
            <a:ext cx="1373646" cy="1373646"/>
          </a:xfrm>
          <a:prstGeom prst="rect">
            <a:avLst/>
          </a:prstGeom>
        </p:spPr>
      </p:pic>
      <p:sp>
        <p:nvSpPr>
          <p:cNvPr id="25" name="楕円 24">
            <a:extLst>
              <a:ext uri="{FF2B5EF4-FFF2-40B4-BE49-F238E27FC236}">
                <a16:creationId xmlns:a16="http://schemas.microsoft.com/office/drawing/2014/main" id="{116D6916-CE6C-3A14-3393-79E975390DC8}"/>
              </a:ext>
            </a:extLst>
          </p:cNvPr>
          <p:cNvSpPr/>
          <p:nvPr/>
        </p:nvSpPr>
        <p:spPr>
          <a:xfrm>
            <a:off x="465498" y="1916832"/>
            <a:ext cx="1233094" cy="576064"/>
          </a:xfrm>
          <a:prstGeom prst="ellipse">
            <a:avLst/>
          </a:prstGeom>
          <a:noFill/>
          <a:ln w="28575">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66CC"/>
                </a:solidFill>
                <a:latin typeface="HG丸ｺﾞｼｯｸM-PRO" panose="020F0600000000000000" pitchFamily="50" charset="-128"/>
                <a:ea typeface="HG丸ｺﾞｼｯｸM-PRO" panose="020F0600000000000000" pitchFamily="50" charset="-128"/>
              </a:rPr>
              <a:t>現職中</a:t>
            </a:r>
            <a:endParaRPr kumimoji="1" lang="ja-JP" altLang="en-US" dirty="0">
              <a:solidFill>
                <a:srgbClr val="FF66CC"/>
              </a:solidFill>
              <a:latin typeface="HG丸ｺﾞｼｯｸM-PRO" panose="020F0600000000000000" pitchFamily="50" charset="-128"/>
              <a:ea typeface="HG丸ｺﾞｼｯｸM-PRO" panose="020F0600000000000000" pitchFamily="50" charset="-128"/>
            </a:endParaRPr>
          </a:p>
        </p:txBody>
      </p:sp>
      <p:sp>
        <p:nvSpPr>
          <p:cNvPr id="26" name="楕円 25">
            <a:extLst>
              <a:ext uri="{FF2B5EF4-FFF2-40B4-BE49-F238E27FC236}">
                <a16:creationId xmlns:a16="http://schemas.microsoft.com/office/drawing/2014/main" id="{48E136A4-72FE-4EF2-300E-72908DC0AEC2}"/>
              </a:ext>
            </a:extLst>
          </p:cNvPr>
          <p:cNvSpPr/>
          <p:nvPr/>
        </p:nvSpPr>
        <p:spPr>
          <a:xfrm>
            <a:off x="465497" y="3887865"/>
            <a:ext cx="1233094" cy="576064"/>
          </a:xfrm>
          <a:prstGeom prst="ellipse">
            <a:avLst/>
          </a:prstGeom>
          <a:noFill/>
          <a:ln w="28575">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66CC"/>
                </a:solidFill>
                <a:latin typeface="HG丸ｺﾞｼｯｸM-PRO" panose="020F0600000000000000" pitchFamily="50" charset="-128"/>
                <a:ea typeface="HG丸ｺﾞｼｯｸM-PRO" panose="020F0600000000000000" pitchFamily="50" charset="-128"/>
              </a:rPr>
              <a:t>退職後</a:t>
            </a:r>
            <a:endParaRPr kumimoji="1" lang="ja-JP" altLang="en-US" dirty="0">
              <a:solidFill>
                <a:srgbClr val="FF66CC"/>
              </a:solidFill>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875A3B0E-7EDC-8A2D-61FD-6EDA7E7F9FFA}"/>
              </a:ext>
            </a:extLst>
          </p:cNvPr>
          <p:cNvSpPr txBox="1"/>
          <p:nvPr/>
        </p:nvSpPr>
        <p:spPr>
          <a:xfrm>
            <a:off x="630331" y="5002048"/>
            <a:ext cx="10931338" cy="1569660"/>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○退職すると、</a:t>
            </a:r>
            <a:r>
              <a:rPr lang="ja-JP" altLang="en-US" sz="2400" dirty="0">
                <a:solidFill>
                  <a:srgbClr val="C00000"/>
                </a:solidFill>
                <a:latin typeface="HG丸ｺﾞｼｯｸM-PRO" panose="020F0600000000000000" pitchFamily="50" charset="-128"/>
                <a:ea typeface="HG丸ｺﾞｼｯｸM-PRO" panose="020F0600000000000000" pitchFamily="50" charset="-128"/>
              </a:rPr>
              <a:t>公立学校共済組合と教職員互助会からの給付がなくなります</a:t>
            </a:r>
            <a:endParaRPr lang="en-US" altLang="ja-JP" sz="2400" dirty="0">
              <a:solidFill>
                <a:srgbClr val="C00000"/>
              </a:solidFill>
              <a:latin typeface="HG丸ｺﾞｼｯｸM-PRO" panose="020F0600000000000000" pitchFamily="50" charset="-128"/>
              <a:ea typeface="HG丸ｺﾞｼｯｸM-PRO" panose="020F0600000000000000" pitchFamily="50" charset="-128"/>
            </a:endParaRPr>
          </a:p>
          <a:p>
            <a:r>
              <a:rPr lang="ja-JP" altLang="en-US" sz="2400" dirty="0">
                <a:solidFill>
                  <a:srgbClr val="C00000"/>
                </a:solidFill>
                <a:latin typeface="HG丸ｺﾞｼｯｸM-PRO" panose="020F0600000000000000" pitchFamily="50" charset="-128"/>
                <a:ea typeface="HG丸ｺﾞｼｯｸM-PRO" panose="020F0600000000000000" pitchFamily="50" charset="-128"/>
              </a:rPr>
              <a:t>　ので、その分の負担が増えます。</a:t>
            </a:r>
          </a:p>
          <a:p>
            <a:r>
              <a:rPr lang="ja-JP" altLang="en-US" sz="2400" dirty="0">
                <a:latin typeface="HG丸ｺﾞｼｯｸM-PRO" panose="020F0600000000000000" pitchFamily="50" charset="-128"/>
                <a:ea typeface="HG丸ｺﾞｼｯｸM-PRO" panose="020F0600000000000000" pitchFamily="50" charset="-128"/>
              </a:rPr>
              <a:t>○公立学校共済組合が行っている附加給付が無い国民健康保険や全国健康保険</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協会（協会けんぽ）等の場合は、さらに自己負担額が大きくなってきます。</a:t>
            </a:r>
          </a:p>
        </p:txBody>
      </p:sp>
      <p:graphicFrame>
        <p:nvGraphicFramePr>
          <p:cNvPr id="2" name="表 1">
            <a:extLst>
              <a:ext uri="{FF2B5EF4-FFF2-40B4-BE49-F238E27FC236}">
                <a16:creationId xmlns:a16="http://schemas.microsoft.com/office/drawing/2014/main" id="{B607C03E-8A27-5752-4ADF-E75005164BD9}"/>
              </a:ext>
            </a:extLst>
          </p:cNvPr>
          <p:cNvGraphicFramePr>
            <a:graphicFrameLocks noGrp="1"/>
          </p:cNvGraphicFramePr>
          <p:nvPr>
            <p:extLst>
              <p:ext uri="{D42A27DB-BD31-4B8C-83A1-F6EECF244321}">
                <p14:modId xmlns:p14="http://schemas.microsoft.com/office/powerpoint/2010/main" val="1253963501"/>
              </p:ext>
            </p:extLst>
          </p:nvPr>
        </p:nvGraphicFramePr>
        <p:xfrm>
          <a:off x="1809466" y="135441"/>
          <a:ext cx="8102310" cy="4434797"/>
        </p:xfrm>
        <a:graphic>
          <a:graphicData uri="http://schemas.openxmlformats.org/drawingml/2006/table">
            <a:tbl>
              <a:tblPr/>
              <a:tblGrid>
                <a:gridCol w="810231">
                  <a:extLst>
                    <a:ext uri="{9D8B030D-6E8A-4147-A177-3AD203B41FA5}">
                      <a16:colId xmlns:a16="http://schemas.microsoft.com/office/drawing/2014/main" val="2388874300"/>
                    </a:ext>
                  </a:extLst>
                </a:gridCol>
                <a:gridCol w="810231">
                  <a:extLst>
                    <a:ext uri="{9D8B030D-6E8A-4147-A177-3AD203B41FA5}">
                      <a16:colId xmlns:a16="http://schemas.microsoft.com/office/drawing/2014/main" val="272321066"/>
                    </a:ext>
                  </a:extLst>
                </a:gridCol>
                <a:gridCol w="810231">
                  <a:extLst>
                    <a:ext uri="{9D8B030D-6E8A-4147-A177-3AD203B41FA5}">
                      <a16:colId xmlns:a16="http://schemas.microsoft.com/office/drawing/2014/main" val="2281166068"/>
                    </a:ext>
                  </a:extLst>
                </a:gridCol>
                <a:gridCol w="810231">
                  <a:extLst>
                    <a:ext uri="{9D8B030D-6E8A-4147-A177-3AD203B41FA5}">
                      <a16:colId xmlns:a16="http://schemas.microsoft.com/office/drawing/2014/main" val="2082360206"/>
                    </a:ext>
                  </a:extLst>
                </a:gridCol>
                <a:gridCol w="810231">
                  <a:extLst>
                    <a:ext uri="{9D8B030D-6E8A-4147-A177-3AD203B41FA5}">
                      <a16:colId xmlns:a16="http://schemas.microsoft.com/office/drawing/2014/main" val="1139173003"/>
                    </a:ext>
                  </a:extLst>
                </a:gridCol>
                <a:gridCol w="810231">
                  <a:extLst>
                    <a:ext uri="{9D8B030D-6E8A-4147-A177-3AD203B41FA5}">
                      <a16:colId xmlns:a16="http://schemas.microsoft.com/office/drawing/2014/main" val="3706616553"/>
                    </a:ext>
                  </a:extLst>
                </a:gridCol>
                <a:gridCol w="810231">
                  <a:extLst>
                    <a:ext uri="{9D8B030D-6E8A-4147-A177-3AD203B41FA5}">
                      <a16:colId xmlns:a16="http://schemas.microsoft.com/office/drawing/2014/main" val="3219146154"/>
                    </a:ext>
                  </a:extLst>
                </a:gridCol>
                <a:gridCol w="810231">
                  <a:extLst>
                    <a:ext uri="{9D8B030D-6E8A-4147-A177-3AD203B41FA5}">
                      <a16:colId xmlns:a16="http://schemas.microsoft.com/office/drawing/2014/main" val="1615529670"/>
                    </a:ext>
                  </a:extLst>
                </a:gridCol>
                <a:gridCol w="810231">
                  <a:extLst>
                    <a:ext uri="{9D8B030D-6E8A-4147-A177-3AD203B41FA5}">
                      <a16:colId xmlns:a16="http://schemas.microsoft.com/office/drawing/2014/main" val="538185513"/>
                    </a:ext>
                  </a:extLst>
                </a:gridCol>
                <a:gridCol w="810231">
                  <a:extLst>
                    <a:ext uri="{9D8B030D-6E8A-4147-A177-3AD203B41FA5}">
                      <a16:colId xmlns:a16="http://schemas.microsoft.com/office/drawing/2014/main" val="136982026"/>
                    </a:ext>
                  </a:extLst>
                </a:gridCol>
              </a:tblGrid>
              <a:tr h="424983">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extLst>
                  <a:ext uri="{0D108BD9-81ED-4DB2-BD59-A6C34878D82A}">
                    <a16:rowId xmlns:a16="http://schemas.microsoft.com/office/drawing/2014/main" val="3291126232"/>
                  </a:ext>
                </a:extLst>
              </a:tr>
              <a:tr h="424983">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extLst>
                  <a:ext uri="{0D108BD9-81ED-4DB2-BD59-A6C34878D82A}">
                    <a16:rowId xmlns:a16="http://schemas.microsoft.com/office/drawing/2014/main" val="3273251829"/>
                  </a:ext>
                </a:extLst>
              </a:tr>
              <a:tr h="751739">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4436972"/>
                  </a:ext>
                </a:extLst>
              </a:tr>
              <a:tr h="598376">
                <a:tc rowSpan="2" gridSpan="7">
                  <a:txBody>
                    <a:bodyPr/>
                    <a:lstStyle/>
                    <a:p>
                      <a:pPr algn="ctr" fontAlgn="ctr"/>
                      <a: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t>保険者負担分</a:t>
                      </a:r>
                      <a:b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br>
                      <a: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t>７割</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gridSpan="3">
                  <a:txBody>
                    <a:bodyPr/>
                    <a:lstStyle/>
                    <a:p>
                      <a:pPr algn="ctr" fontAlgn="ctr"/>
                      <a:r>
                        <a:rPr lang="ja-JP" altLang="en-US" sz="1400" b="1" i="0" u="none" strike="noStrike" dirty="0">
                          <a:solidFill>
                            <a:srgbClr val="000000"/>
                          </a:solidFill>
                          <a:effectLst/>
                          <a:highlight>
                            <a:srgbClr val="FFFF00"/>
                          </a:highlight>
                          <a:latin typeface="游ゴシック" panose="020B0400000000000000" pitchFamily="50" charset="-128"/>
                          <a:ea typeface="游ゴシック" panose="020B0400000000000000" pitchFamily="50" charset="-128"/>
                        </a:rPr>
                        <a:t>公立学校共済組合と</a:t>
                      </a:r>
                      <a:br>
                        <a:rPr lang="ja-JP" altLang="en-US" sz="1400" b="1" i="0" u="none" strike="noStrike" dirty="0">
                          <a:solidFill>
                            <a:srgbClr val="000000"/>
                          </a:solidFill>
                          <a:effectLst/>
                          <a:highlight>
                            <a:srgbClr val="FFFF00"/>
                          </a:highlight>
                          <a:latin typeface="游ゴシック" panose="020B0400000000000000" pitchFamily="50" charset="-128"/>
                          <a:ea typeface="游ゴシック" panose="020B0400000000000000" pitchFamily="50" charset="-128"/>
                        </a:rPr>
                      </a:br>
                      <a:r>
                        <a:rPr lang="ja-JP" altLang="en-US" sz="1400" b="1" i="0" u="none" strike="noStrike" dirty="0">
                          <a:solidFill>
                            <a:srgbClr val="000000"/>
                          </a:solidFill>
                          <a:effectLst/>
                          <a:highlight>
                            <a:srgbClr val="FFFF00"/>
                          </a:highlight>
                          <a:latin typeface="游ゴシック" panose="020B0400000000000000" pitchFamily="50" charset="-128"/>
                          <a:ea typeface="游ゴシック" panose="020B0400000000000000" pitchFamily="50" charset="-128"/>
                        </a:rPr>
                        <a:t>教職員互助会からの自動給付</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59817940"/>
                  </a:ext>
                </a:extLst>
              </a:tr>
              <a:tr h="305515">
                <a:tc gridSpan="7"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gn="ctr" fontAlgn="ctr"/>
                      <a:r>
                        <a:rPr lang="ja-JP" altLang="en-US" sz="1400" b="1" i="0" u="none" strike="noStrike" dirty="0">
                          <a:solidFill>
                            <a:srgbClr val="000000"/>
                          </a:solidFill>
                          <a:effectLst/>
                          <a:highlight>
                            <a:srgbClr val="FFC000"/>
                          </a:highlight>
                          <a:latin typeface="游ゴシック" panose="020B0400000000000000" pitchFamily="50" charset="-128"/>
                          <a:ea typeface="游ゴシック" panose="020B0400000000000000" pitchFamily="50" charset="-128"/>
                        </a:rPr>
                        <a:t>実質的な自己負担 </a:t>
                      </a:r>
                      <a:r>
                        <a:rPr lang="ja-JP" altLang="en-US" sz="1400" b="1" i="0" u="none" strike="noStrike" dirty="0">
                          <a:solidFill>
                            <a:srgbClr val="FF0000"/>
                          </a:solidFill>
                          <a:effectLst/>
                          <a:highlight>
                            <a:srgbClr val="FFC000"/>
                          </a:highlight>
                          <a:latin typeface="游ゴシック" panose="020B0400000000000000" pitchFamily="50" charset="-128"/>
                          <a:ea typeface="游ゴシック" panose="020B0400000000000000" pitchFamily="50" charset="-128"/>
                        </a:rPr>
                        <a:t>少</a:t>
                      </a:r>
                      <a:endParaRPr lang="ja-JP" altLang="en-US" sz="1400" b="1" i="0" u="none" strike="noStrike" dirty="0">
                        <a:solidFill>
                          <a:srgbClr val="000000"/>
                        </a:solidFill>
                        <a:effectLst/>
                        <a:highlight>
                          <a:srgbClr val="FFC000"/>
                        </a:highlight>
                        <a:latin typeface="游ゴシック" panose="020B0400000000000000" pitchFamily="50" charset="-128"/>
                        <a:ea typeface="游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47825524"/>
                  </a:ext>
                </a:extLst>
              </a:tr>
              <a:tr h="424983">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rowSpan="3" gridSpan="2">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20869837"/>
                  </a:ext>
                </a:extLst>
              </a:tr>
              <a:tr h="424983">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noFill/>
                  </a:tcPr>
                </a:tc>
                <a:extLst>
                  <a:ext uri="{0D108BD9-81ED-4DB2-BD59-A6C34878D82A}">
                    <a16:rowId xmlns:a16="http://schemas.microsoft.com/office/drawing/2014/main" val="568455302"/>
                  </a:ext>
                </a:extLst>
              </a:tr>
              <a:tr h="284313">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7685195"/>
                  </a:ext>
                </a:extLst>
              </a:tr>
              <a:tr h="794922">
                <a:tc gridSpan="7">
                  <a:txBody>
                    <a:bodyPr/>
                    <a:lstStyle/>
                    <a:p>
                      <a:pPr algn="ctr" fontAlgn="ctr"/>
                      <a: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t>保険者負担分</a:t>
                      </a:r>
                      <a:b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br>
                      <a:r>
                        <a:rPr lang="ja-JP" altLang="en-US" sz="1600" b="1" i="0" u="none" strike="noStrike" dirty="0">
                          <a:solidFill>
                            <a:srgbClr val="000000"/>
                          </a:solidFill>
                          <a:effectLst/>
                          <a:highlight>
                            <a:srgbClr val="9BC2E6"/>
                          </a:highlight>
                          <a:latin typeface="游ゴシック" panose="020B0400000000000000" pitchFamily="50" charset="-128"/>
                          <a:ea typeface="游ゴシック" panose="020B0400000000000000" pitchFamily="50" charset="-128"/>
                        </a:rPr>
                        <a:t>７割</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600" b="1" i="0" u="none" strike="noStrike" dirty="0">
                          <a:solidFill>
                            <a:srgbClr val="000000"/>
                          </a:solidFill>
                          <a:effectLst/>
                          <a:highlight>
                            <a:srgbClr val="FFC000"/>
                          </a:highlight>
                          <a:latin typeface="游ゴシック" panose="020B0400000000000000" pitchFamily="50" charset="-128"/>
                          <a:ea typeface="游ゴシック" panose="020B0400000000000000" pitchFamily="50" charset="-128"/>
                        </a:rPr>
                        <a:t>自己負担 </a:t>
                      </a:r>
                      <a:r>
                        <a:rPr lang="ja-JP" altLang="en-US" sz="1600" b="1" i="0" u="none" strike="noStrike" dirty="0">
                          <a:solidFill>
                            <a:srgbClr val="FF0000"/>
                          </a:solidFill>
                          <a:effectLst/>
                          <a:highlight>
                            <a:srgbClr val="FFC000"/>
                          </a:highlight>
                          <a:latin typeface="游ゴシック" panose="020B0400000000000000" pitchFamily="50" charset="-128"/>
                          <a:ea typeface="游ゴシック" panose="020B0400000000000000" pitchFamily="50" charset="-128"/>
                        </a:rPr>
                        <a:t>増</a:t>
                      </a:r>
                      <a:br>
                        <a:rPr lang="ja-JP" altLang="en-US" sz="1600" b="1" i="0" u="none" strike="noStrike" dirty="0">
                          <a:solidFill>
                            <a:srgbClr val="000000"/>
                          </a:solidFill>
                          <a:effectLst/>
                          <a:highlight>
                            <a:srgbClr val="FFC000"/>
                          </a:highlight>
                          <a:latin typeface="游ゴシック" panose="020B0400000000000000" pitchFamily="50" charset="-128"/>
                          <a:ea typeface="游ゴシック" panose="020B0400000000000000" pitchFamily="50" charset="-128"/>
                        </a:rPr>
                      </a:br>
                      <a:r>
                        <a:rPr lang="ja-JP" altLang="en-US" sz="1600" b="1" i="0" u="none" strike="noStrike" dirty="0">
                          <a:solidFill>
                            <a:srgbClr val="000000"/>
                          </a:solidFill>
                          <a:effectLst/>
                          <a:highlight>
                            <a:srgbClr val="FFC000"/>
                          </a:highlight>
                          <a:latin typeface="游ゴシック" panose="020B0400000000000000" pitchFamily="50" charset="-128"/>
                          <a:ea typeface="游ゴシック" panose="020B0400000000000000" pitchFamily="50" charset="-128"/>
                        </a:rPr>
                        <a:t>３割</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61088004"/>
                  </a:ext>
                </a:extLst>
              </a:tr>
            </a:tbl>
          </a:graphicData>
        </a:graphic>
      </p:graphicFrame>
      <p:sp>
        <p:nvSpPr>
          <p:cNvPr id="6" name="右中かっこ 5">
            <a:extLst>
              <a:ext uri="{FF2B5EF4-FFF2-40B4-BE49-F238E27FC236}">
                <a16:creationId xmlns:a16="http://schemas.microsoft.com/office/drawing/2014/main" id="{0982E640-052A-6758-9AEF-EF32BFF9ECA1}"/>
              </a:ext>
            </a:extLst>
          </p:cNvPr>
          <p:cNvSpPr/>
          <p:nvPr/>
        </p:nvSpPr>
        <p:spPr>
          <a:xfrm rot="5400000">
            <a:off x="8612143" y="1671568"/>
            <a:ext cx="243654" cy="229624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7" name="テキスト ボックス 2">
            <a:extLst>
              <a:ext uri="{FF2B5EF4-FFF2-40B4-BE49-F238E27FC236}">
                <a16:creationId xmlns:a16="http://schemas.microsoft.com/office/drawing/2014/main" id="{2F0543FD-FA27-E6DD-B1A1-FCCD466A94E3}"/>
              </a:ext>
            </a:extLst>
          </p:cNvPr>
          <p:cNvSpPr txBox="1"/>
          <p:nvPr/>
        </p:nvSpPr>
        <p:spPr>
          <a:xfrm>
            <a:off x="7847840" y="3012698"/>
            <a:ext cx="1772260" cy="243654"/>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本来の自己負担３割分</a:t>
            </a:r>
          </a:p>
        </p:txBody>
      </p:sp>
      <p:sp>
        <p:nvSpPr>
          <p:cNvPr id="8" name="矢印: 下 7">
            <a:extLst>
              <a:ext uri="{FF2B5EF4-FFF2-40B4-BE49-F238E27FC236}">
                <a16:creationId xmlns:a16="http://schemas.microsoft.com/office/drawing/2014/main" id="{966747A6-4F82-8A58-42DA-FCA5D6D688F4}"/>
              </a:ext>
            </a:extLst>
          </p:cNvPr>
          <p:cNvSpPr/>
          <p:nvPr/>
        </p:nvSpPr>
        <p:spPr>
          <a:xfrm>
            <a:off x="5416903" y="2779199"/>
            <a:ext cx="887436" cy="857944"/>
          </a:xfrm>
          <a:prstGeom prst="down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吹き出し: 角を丸めた四角形 8">
            <a:extLst>
              <a:ext uri="{FF2B5EF4-FFF2-40B4-BE49-F238E27FC236}">
                <a16:creationId xmlns:a16="http://schemas.microsoft.com/office/drawing/2014/main" id="{89BFA97B-4F57-15F4-C5C4-DAECDBC06C24}"/>
              </a:ext>
            </a:extLst>
          </p:cNvPr>
          <p:cNvSpPr/>
          <p:nvPr/>
        </p:nvSpPr>
        <p:spPr>
          <a:xfrm>
            <a:off x="10073918" y="2887376"/>
            <a:ext cx="1838556" cy="1416775"/>
          </a:xfrm>
          <a:prstGeom prst="wedgeRoundRectCallout">
            <a:avLst>
              <a:gd name="adj1" fmla="val -64228"/>
              <a:gd name="adj2" fmla="val 36596"/>
              <a:gd name="adj3" fmla="val 16667"/>
            </a:avLst>
          </a:prstGeom>
          <a:solidFill>
            <a:srgbClr val="FF66CC"/>
          </a:solidFill>
          <a:ln w="28575">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1400"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退職医療事業は</a:t>
            </a:r>
            <a:r>
              <a:rPr lang="ja-JP" altLang="en-US" sz="1400" kern="100"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400"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この自己負担</a:t>
            </a:r>
            <a:r>
              <a:rPr lang="ja-JP" altLang="en-US" sz="1400"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a:t>
            </a:r>
            <a:r>
              <a:rPr lang="ja-JP" altLang="ja-JP" sz="1400"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に対して</a:t>
            </a:r>
            <a:r>
              <a:rPr lang="ja-JP" altLang="ja-JP" sz="1400" u="sng"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約７割の</a:t>
            </a:r>
            <a:endParaRPr lang="en-US" altLang="ja-JP" sz="1400" u="sng"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altLang="ja-JP" sz="1400" u="sng"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給付を行っております</a:t>
            </a:r>
            <a:r>
              <a:rPr lang="ja-JP" altLang="en-US" sz="1400" u="sng" kern="100" dirty="0">
                <a:solidFill>
                  <a:schemeClr val="bg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kumimoji="1" lang="ja-JP" altLang="en-US" sz="1400" u="sng" dirty="0">
              <a:solidFill>
                <a:schemeClr val="bg1"/>
              </a:solidFill>
              <a:latin typeface="HG丸ｺﾞｼｯｸM-PRO" panose="020F0600000000000000" pitchFamily="50" charset="-128"/>
              <a:ea typeface="HG丸ｺﾞｼｯｸM-PRO" panose="020F0600000000000000" pitchFamily="50" charset="-128"/>
            </a:endParaRPr>
          </a:p>
        </p:txBody>
      </p:sp>
      <p:sp>
        <p:nvSpPr>
          <p:cNvPr id="10" name="四角形: 角を丸くする 9">
            <a:extLst>
              <a:ext uri="{FF2B5EF4-FFF2-40B4-BE49-F238E27FC236}">
                <a16:creationId xmlns:a16="http://schemas.microsoft.com/office/drawing/2014/main" id="{7AAC1C93-5889-87C5-0A7C-31722966AA27}"/>
              </a:ext>
            </a:extLst>
          </p:cNvPr>
          <p:cNvSpPr/>
          <p:nvPr/>
        </p:nvSpPr>
        <p:spPr>
          <a:xfrm>
            <a:off x="397172" y="403109"/>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録音したサウンド">
            <a:hlinkClick r:id="" action="ppaction://media"/>
            <a:extLst>
              <a:ext uri="{FF2B5EF4-FFF2-40B4-BE49-F238E27FC236}">
                <a16:creationId xmlns:a16="http://schemas.microsoft.com/office/drawing/2014/main" id="{9B3334B8-CA09-7E6B-FB39-0FA36B510A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0111" y="478704"/>
            <a:ext cx="609600" cy="609600"/>
          </a:xfrm>
          <a:prstGeom prst="rect">
            <a:avLst/>
          </a:prstGeom>
        </p:spPr>
      </p:pic>
    </p:spTree>
    <p:extLst>
      <p:ext uri="{BB962C8B-B14F-4D97-AF65-F5344CB8AC3E}">
        <p14:creationId xmlns:p14="http://schemas.microsoft.com/office/powerpoint/2010/main" val="942235021"/>
      </p:ext>
    </p:extLst>
  </p:cSld>
  <p:clrMapOvr>
    <a:masterClrMapping/>
  </p:clrMapOvr>
  <mc:AlternateContent xmlns:mc="http://schemas.openxmlformats.org/markup-compatibility/2006" xmlns:p14="http://schemas.microsoft.com/office/powerpoint/2010/main">
    <mc:Choice Requires="p14">
      <p:transition spd="slow" p14:dur="2000" advTm="59676"/>
    </mc:Choice>
    <mc:Fallback xmlns="">
      <p:transition spd="slow" advTm="59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5"/>
        <p14:stopEvt time="58540"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65BE38-7F65-4ECE-BC77-374763A2E4A8}"/>
              </a:ext>
            </a:extLst>
          </p:cNvPr>
          <p:cNvSpPr>
            <a:spLocks noGrp="1"/>
          </p:cNvSpPr>
          <p:nvPr>
            <p:ph type="title"/>
          </p:nvPr>
        </p:nvSpPr>
        <p:spPr>
          <a:xfrm>
            <a:off x="838199" y="183920"/>
            <a:ext cx="10515600" cy="720081"/>
          </a:xfrm>
        </p:spPr>
        <p:txBody>
          <a:bodyPr>
            <a:normAutofit/>
          </a:bodyPr>
          <a:lstStyle/>
          <a:p>
            <a:pPr algn="ctr"/>
            <a:r>
              <a:rPr kumimoji="1" lang="ja-JP" altLang="en-US" sz="4000" dirty="0">
                <a:latin typeface="HG丸ｺﾞｼｯｸM-PRO" panose="020F0600000000000000" pitchFamily="50" charset="-128"/>
                <a:ea typeface="HG丸ｺﾞｼｯｸM-PRO" panose="020F0600000000000000" pitchFamily="50" charset="-128"/>
              </a:rPr>
              <a:t>互助会からの給付額の比較</a:t>
            </a:r>
          </a:p>
        </p:txBody>
      </p:sp>
      <p:sp>
        <p:nvSpPr>
          <p:cNvPr id="9" name="四角形: 角を丸くする 8">
            <a:extLst>
              <a:ext uri="{FF2B5EF4-FFF2-40B4-BE49-F238E27FC236}">
                <a16:creationId xmlns:a16="http://schemas.microsoft.com/office/drawing/2014/main" id="{66C11438-67A8-40EB-CA3D-4C2BC0A927D9}"/>
              </a:ext>
            </a:extLst>
          </p:cNvPr>
          <p:cNvSpPr/>
          <p:nvPr/>
        </p:nvSpPr>
        <p:spPr>
          <a:xfrm>
            <a:off x="397172" y="403109"/>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8" name="表 137">
            <a:extLst>
              <a:ext uri="{FF2B5EF4-FFF2-40B4-BE49-F238E27FC236}">
                <a16:creationId xmlns:a16="http://schemas.microsoft.com/office/drawing/2014/main" id="{682529AB-2F44-5CB5-767D-21C6CF991A99}"/>
              </a:ext>
            </a:extLst>
          </p:cNvPr>
          <p:cNvGraphicFramePr>
            <a:graphicFrameLocks noGrp="1"/>
          </p:cNvGraphicFramePr>
          <p:nvPr>
            <p:extLst>
              <p:ext uri="{D42A27DB-BD31-4B8C-83A1-F6EECF244321}">
                <p14:modId xmlns:p14="http://schemas.microsoft.com/office/powerpoint/2010/main" val="782659375"/>
              </p:ext>
            </p:extLst>
          </p:nvPr>
        </p:nvGraphicFramePr>
        <p:xfrm>
          <a:off x="954438" y="887193"/>
          <a:ext cx="10283123" cy="5083614"/>
        </p:xfrm>
        <a:graphic>
          <a:graphicData uri="http://schemas.openxmlformats.org/drawingml/2006/table">
            <a:tbl>
              <a:tblPr/>
              <a:tblGrid>
                <a:gridCol w="1871163">
                  <a:extLst>
                    <a:ext uri="{9D8B030D-6E8A-4147-A177-3AD203B41FA5}">
                      <a16:colId xmlns:a16="http://schemas.microsoft.com/office/drawing/2014/main" val="3167844715"/>
                    </a:ext>
                  </a:extLst>
                </a:gridCol>
                <a:gridCol w="1871163">
                  <a:extLst>
                    <a:ext uri="{9D8B030D-6E8A-4147-A177-3AD203B41FA5}">
                      <a16:colId xmlns:a16="http://schemas.microsoft.com/office/drawing/2014/main" val="3179736338"/>
                    </a:ext>
                  </a:extLst>
                </a:gridCol>
                <a:gridCol w="2163374">
                  <a:extLst>
                    <a:ext uri="{9D8B030D-6E8A-4147-A177-3AD203B41FA5}">
                      <a16:colId xmlns:a16="http://schemas.microsoft.com/office/drawing/2014/main" val="2927251125"/>
                    </a:ext>
                  </a:extLst>
                </a:gridCol>
                <a:gridCol w="1379580">
                  <a:extLst>
                    <a:ext uri="{9D8B030D-6E8A-4147-A177-3AD203B41FA5}">
                      <a16:colId xmlns:a16="http://schemas.microsoft.com/office/drawing/2014/main" val="3737177048"/>
                    </a:ext>
                  </a:extLst>
                </a:gridCol>
                <a:gridCol w="1488162">
                  <a:extLst>
                    <a:ext uri="{9D8B030D-6E8A-4147-A177-3AD203B41FA5}">
                      <a16:colId xmlns:a16="http://schemas.microsoft.com/office/drawing/2014/main" val="789775497"/>
                    </a:ext>
                  </a:extLst>
                </a:gridCol>
                <a:gridCol w="1509681">
                  <a:extLst>
                    <a:ext uri="{9D8B030D-6E8A-4147-A177-3AD203B41FA5}">
                      <a16:colId xmlns:a16="http://schemas.microsoft.com/office/drawing/2014/main" val="2609058444"/>
                    </a:ext>
                  </a:extLst>
                </a:gridCol>
              </a:tblGrid>
              <a:tr h="332434">
                <a:tc gridSpan="6">
                  <a:txBody>
                    <a:bodyPr/>
                    <a:lstStyle/>
                    <a:p>
                      <a:pPr algn="ctr" fontAlgn="ctr">
                        <a:buNone/>
                      </a:pPr>
                      <a:r>
                        <a:rPr lang="ja-JP" altLang="en-US" sz="2000" b="1" i="0" u="none" strike="noStrike" dirty="0">
                          <a:solidFill>
                            <a:srgbClr val="0070C0"/>
                          </a:solidFill>
                          <a:effectLst/>
                          <a:latin typeface="ＭＳ Ｐゴシック" panose="020B0600070205080204" pitchFamily="50" charset="-128"/>
                          <a:ea typeface="ＭＳ Ｐゴシック" panose="020B0600070205080204" pitchFamily="50" charset="-128"/>
                        </a:rPr>
                        <a:t>＜医療機関で保険適用医療費を２６，０００円支払った場合（附加給付あり）＞</a:t>
                      </a:r>
                    </a:p>
                  </a:txBody>
                  <a:tcPr marL="0" marR="0" marT="0" marB="0" anchor="ctr">
                    <a:lnL>
                      <a:noFill/>
                    </a:lnL>
                    <a:lnR>
                      <a:noFill/>
                    </a:lnR>
                    <a:lnT>
                      <a:noFill/>
                    </a:lnT>
                    <a:lnB>
                      <a:noFill/>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34810020"/>
                  </a:ext>
                </a:extLst>
              </a:tr>
              <a:tr h="172681">
                <a:tc>
                  <a:txBody>
                    <a:bodyPr/>
                    <a:lstStyle/>
                    <a:p>
                      <a:pPr algn="l" fontAlgn="ctr">
                        <a:buNone/>
                      </a:pP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711000"/>
                  </a:ext>
                </a:extLst>
              </a:tr>
              <a:tr h="697041">
                <a:tc gridSpan="2">
                  <a:txBody>
                    <a:bodyPr/>
                    <a:lstStyle/>
                    <a:p>
                      <a:pPr algn="ctr"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buNone/>
                      </a:pPr>
                      <a:r>
                        <a:rPr lang="ja-JP" altLang="en-US" sz="1600" b="0" i="0" u="none" strike="noStrike">
                          <a:effectLst/>
                          <a:latin typeface="ＭＳ Ｐゴシック" panose="020B0600070205080204" pitchFamily="50" charset="-128"/>
                          <a:ea typeface="ＭＳ Ｐゴシック" panose="020B0600070205080204" pitchFamily="50" charset="-128"/>
                        </a:rPr>
                        <a:t>保険者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600" b="0" i="0" u="none" strike="noStrike">
                          <a:effectLst/>
                          <a:latin typeface="ＭＳ Ｐゴシック" panose="020B0600070205080204" pitchFamily="50" charset="-128"/>
                          <a:ea typeface="ＭＳ Ｐゴシック" panose="020B0600070205080204" pitchFamily="50" charset="-128"/>
                        </a:rPr>
                        <a:t>保険者からの</a:t>
                      </a:r>
                      <a:br>
                        <a:rPr lang="ja-JP" altLang="en-US" sz="1600" b="0" i="0" u="none" strike="noStrike">
                          <a:effectLst/>
                          <a:latin typeface="ＭＳ Ｐゴシック" panose="020B0600070205080204" pitchFamily="50" charset="-128"/>
                          <a:ea typeface="ＭＳ Ｐゴシック" panose="020B0600070205080204" pitchFamily="50" charset="-128"/>
                        </a:rPr>
                      </a:br>
                      <a:r>
                        <a:rPr lang="ja-JP" altLang="en-US" sz="1600" b="0" i="0" u="none" strike="noStrike">
                          <a:effectLst/>
                          <a:latin typeface="ＭＳ Ｐゴシック" panose="020B0600070205080204" pitchFamily="50" charset="-128"/>
                          <a:ea typeface="ＭＳ Ｐゴシック" panose="020B0600070205080204" pitchFamily="50" charset="-128"/>
                        </a:rPr>
                        <a:t>附加給付額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TW" altLang="en-US" sz="1600" b="1" i="0" u="none" strike="noStrike">
                          <a:effectLst/>
                          <a:latin typeface="ＭＳ Ｐゴシック" panose="020B0600070205080204" pitchFamily="50" charset="-128"/>
                          <a:ea typeface="ＭＳ Ｐゴシック" panose="020B0600070205080204" pitchFamily="50" charset="-128"/>
                        </a:rPr>
                        <a:t>教職員互助会</a:t>
                      </a:r>
                      <a:br>
                        <a:rPr lang="zh-TW" altLang="en-US" sz="1600" b="1" i="0" u="none" strike="noStrike">
                          <a:effectLst/>
                          <a:latin typeface="ＭＳ Ｐゴシック" panose="020B0600070205080204" pitchFamily="50" charset="-128"/>
                          <a:ea typeface="ＭＳ Ｐゴシック" panose="020B0600070205080204" pitchFamily="50" charset="-128"/>
                        </a:rPr>
                      </a:br>
                      <a:r>
                        <a:rPr lang="zh-TW" altLang="en-US" sz="1600" b="1" i="0" u="none" strike="noStrike">
                          <a:effectLst/>
                          <a:latin typeface="ＭＳ Ｐゴシック" panose="020B0600070205080204" pitchFamily="50" charset="-128"/>
                          <a:ea typeface="ＭＳ Ｐゴシック" panose="020B0600070205080204" pitchFamily="50" charset="-128"/>
                        </a:rPr>
                        <a:t>給付額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1E8"/>
                    </a:solidFill>
                  </a:tcPr>
                </a:tc>
                <a:tc>
                  <a:txBody>
                    <a:bodyPr/>
                    <a:lstStyle/>
                    <a:p>
                      <a:pPr algn="ctr" fontAlgn="ctr">
                        <a:buNone/>
                      </a:pPr>
                      <a:r>
                        <a:rPr lang="ja-JP" altLang="en-US" sz="1600" b="0" i="0" u="none" strike="noStrike">
                          <a:effectLst/>
                          <a:latin typeface="ＭＳ Ｐゴシック" panose="020B0600070205080204" pitchFamily="50" charset="-128"/>
                          <a:ea typeface="ＭＳ Ｐゴシック" panose="020B0600070205080204" pitchFamily="50" charset="-128"/>
                        </a:rPr>
                        <a:t>実質の</a:t>
                      </a:r>
                      <a:br>
                        <a:rPr lang="ja-JP" altLang="en-US" sz="1600" b="0" i="0" u="none" strike="noStrike">
                          <a:effectLst/>
                          <a:latin typeface="ＭＳ Ｐゴシック" panose="020B0600070205080204" pitchFamily="50" charset="-128"/>
                          <a:ea typeface="ＭＳ Ｐゴシック" panose="020B0600070205080204" pitchFamily="50" charset="-128"/>
                        </a:rPr>
                      </a:br>
                      <a:r>
                        <a:rPr lang="ja-JP" altLang="en-US" sz="1600" b="0" i="0" u="none" strike="noStrike">
                          <a:effectLst/>
                          <a:latin typeface="ＭＳ Ｐゴシック" panose="020B0600070205080204" pitchFamily="50" charset="-128"/>
                          <a:ea typeface="ＭＳ Ｐゴシック" panose="020B0600070205080204" pitchFamily="50" charset="-128"/>
                        </a:rPr>
                        <a:t>自己負担額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E4FF"/>
                    </a:solidFill>
                  </a:tcPr>
                </a:tc>
                <a:extLst>
                  <a:ext uri="{0D108BD9-81ED-4DB2-BD59-A6C34878D82A}">
                    <a16:rowId xmlns:a16="http://schemas.microsoft.com/office/drawing/2014/main" val="1798223156"/>
                  </a:ext>
                </a:extLst>
              </a:tr>
              <a:tr h="697041">
                <a:tc gridSpan="2">
                  <a:txBody>
                    <a:bodyPr/>
                    <a:lstStyle/>
                    <a:p>
                      <a:pPr algn="ctr" fontAlgn="ctr">
                        <a:buNone/>
                      </a:pPr>
                      <a:r>
                        <a:rPr lang="ja-JP" altLang="en-US" sz="2000" b="1" i="0" u="none" strike="noStrike" dirty="0">
                          <a:effectLst/>
                          <a:latin typeface="ＭＳ Ｐゴシック" panose="020B0600070205080204" pitchFamily="50" charset="-128"/>
                          <a:ea typeface="ＭＳ Ｐゴシック" panose="020B0600070205080204" pitchFamily="50" charset="-128"/>
                        </a:rPr>
                        <a:t>現　職　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E9A5"/>
                    </a:solidFill>
                  </a:tcPr>
                </a:tc>
                <a:tc hMerge="1">
                  <a:txBody>
                    <a:bodyPr/>
                    <a:lstStyle/>
                    <a:p>
                      <a:endParaRPr kumimoji="1" lang="ja-JP" altLang="en-US"/>
                    </a:p>
                  </a:txBody>
                  <a:tcPr/>
                </a:tc>
                <a:tc>
                  <a:txBody>
                    <a:bodyPr/>
                    <a:lstStyle/>
                    <a:p>
                      <a:pPr algn="l"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公立学校共済組合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0" i="0" u="none" strike="noStrike">
                          <a:effectLst/>
                          <a:latin typeface="ＭＳ Ｐゴシック" panose="020B0600070205080204" pitchFamily="50" charset="-128"/>
                          <a:ea typeface="ＭＳ Ｐゴシック" panose="020B0600070205080204" pitchFamily="50" charset="-128"/>
                        </a:rPr>
                        <a:t>1,000</a:t>
                      </a:r>
                      <a:r>
                        <a:rPr lang="ja-JP" altLang="en-US" sz="1600" b="0"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1" i="0" u="none" strike="noStrike">
                          <a:effectLst/>
                          <a:latin typeface="ＭＳ Ｐゴシック" panose="020B0600070205080204" pitchFamily="50" charset="-128"/>
                          <a:ea typeface="ＭＳ Ｐゴシック" panose="020B0600070205080204" pitchFamily="50" charset="-128"/>
                        </a:rPr>
                        <a:t>15,500</a:t>
                      </a:r>
                      <a:r>
                        <a:rPr lang="ja-JP" altLang="en-US" sz="1600" b="1"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1E8"/>
                    </a:solidFill>
                  </a:tcPr>
                </a:tc>
                <a:tc>
                  <a:txBody>
                    <a:bodyPr/>
                    <a:lstStyle/>
                    <a:p>
                      <a:pPr algn="r" fontAlgn="ctr">
                        <a:buNone/>
                      </a:pPr>
                      <a:r>
                        <a:rPr lang="en-US" altLang="ja-JP" sz="1600" b="0" i="0" u="none" strike="noStrike">
                          <a:effectLst/>
                          <a:latin typeface="ＭＳ Ｐゴシック" panose="020B0600070205080204" pitchFamily="50" charset="-128"/>
                          <a:ea typeface="ＭＳ Ｐゴシック" panose="020B0600070205080204" pitchFamily="50" charset="-128"/>
                        </a:rPr>
                        <a:t>9,500</a:t>
                      </a:r>
                      <a:r>
                        <a:rPr lang="ja-JP" altLang="en-US" sz="1600" b="0"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E4FF"/>
                    </a:solidFill>
                  </a:tcPr>
                </a:tc>
                <a:extLst>
                  <a:ext uri="{0D108BD9-81ED-4DB2-BD59-A6C34878D82A}">
                    <a16:rowId xmlns:a16="http://schemas.microsoft.com/office/drawing/2014/main" val="381331770"/>
                  </a:ext>
                </a:extLst>
              </a:tr>
              <a:tr h="386054">
                <a:tc>
                  <a:txBody>
                    <a:bodyPr/>
                    <a:lstStyle/>
                    <a:p>
                      <a:pPr algn="l" fontAlgn="ctr">
                        <a:buNone/>
                      </a:pPr>
                      <a:endParaRPr lang="ja-JP" altLang="en-US" sz="16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6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6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1370597"/>
                  </a:ext>
                </a:extLst>
              </a:tr>
              <a:tr h="697041">
                <a:tc rowSpan="4">
                  <a:txBody>
                    <a:bodyPr/>
                    <a:lstStyle/>
                    <a:p>
                      <a:pPr algn="ctr" fontAlgn="ctr">
                        <a:buNone/>
                      </a:pPr>
                      <a:r>
                        <a:rPr lang="ja-JP" altLang="en-US" sz="2000" b="1" i="0" u="none" strike="noStrike" dirty="0">
                          <a:effectLst/>
                          <a:latin typeface="ＭＳ Ｐゴシック" panose="020B0600070205080204" pitchFamily="50" charset="-128"/>
                          <a:ea typeface="ＭＳ Ｐゴシック" panose="020B0600070205080204" pitchFamily="50" charset="-128"/>
                        </a:rPr>
                        <a:t>退　職　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buNone/>
                      </a:pPr>
                      <a:r>
                        <a:rPr lang="zh-TW" altLang="en-US" sz="1600" b="1" i="0" u="none" strike="noStrike" dirty="0">
                          <a:effectLst/>
                          <a:latin typeface="ＭＳ Ｐゴシック" panose="020B0600070205080204" pitchFamily="50" charset="-128"/>
                          <a:ea typeface="ＭＳ Ｐゴシック" panose="020B0600070205080204" pitchFamily="50" charset="-128"/>
                        </a:rPr>
                        <a:t>退職医療事業</a:t>
                      </a:r>
                      <a:br>
                        <a:rPr lang="zh-TW" altLang="en-US" sz="1600" b="1" i="0" u="none" strike="noStrike" dirty="0">
                          <a:effectLst/>
                          <a:latin typeface="ＭＳ Ｐゴシック" panose="020B0600070205080204" pitchFamily="50" charset="-128"/>
                          <a:ea typeface="ＭＳ Ｐゴシック" panose="020B0600070205080204" pitchFamily="50" charset="-128"/>
                        </a:rPr>
                      </a:br>
                      <a:r>
                        <a:rPr lang="zh-TW" altLang="en-US" sz="1600" b="1" i="0" u="none" strike="noStrike" dirty="0">
                          <a:effectLst/>
                          <a:latin typeface="ＭＳ Ｐゴシック" panose="020B0600070205080204" pitchFamily="50" charset="-128"/>
                          <a:ea typeface="ＭＳ Ｐゴシック" panose="020B0600070205080204" pitchFamily="50" charset="-128"/>
                        </a:rPr>
                        <a:t>未加入者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l"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公立学校共済組合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1,000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1" i="0" u="none" strike="noStrike">
                          <a:effectLst/>
                          <a:latin typeface="ＭＳ Ｐゴシック" panose="020B0600070205080204" pitchFamily="50" charset="-128"/>
                          <a:ea typeface="ＭＳ Ｐゴシック" panose="020B0600070205080204" pitchFamily="50" charset="-128"/>
                        </a:rPr>
                        <a:t>0</a:t>
                      </a:r>
                      <a:r>
                        <a:rPr lang="ja-JP" altLang="en-US" sz="1600" b="1"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1E8"/>
                    </a:solidFill>
                  </a:tcPr>
                </a:tc>
                <a:tc>
                  <a:txBody>
                    <a:bodyPr/>
                    <a:lstStyle/>
                    <a:p>
                      <a:pPr algn="r" fontAlgn="ctr">
                        <a:buNone/>
                      </a:pPr>
                      <a:r>
                        <a:rPr lang="en-US" altLang="ja-JP" sz="1600" b="0" i="0" u="none" strike="noStrike">
                          <a:effectLst/>
                          <a:latin typeface="ＭＳ Ｐゴシック" panose="020B0600070205080204" pitchFamily="50" charset="-128"/>
                          <a:ea typeface="ＭＳ Ｐゴシック" panose="020B0600070205080204" pitchFamily="50" charset="-128"/>
                        </a:rPr>
                        <a:t>25,000</a:t>
                      </a:r>
                      <a:r>
                        <a:rPr lang="ja-JP" altLang="en-US" sz="1600" b="0"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E4FF"/>
                    </a:solidFill>
                  </a:tcPr>
                </a:tc>
                <a:extLst>
                  <a:ext uri="{0D108BD9-81ED-4DB2-BD59-A6C34878D82A}">
                    <a16:rowId xmlns:a16="http://schemas.microsoft.com/office/drawing/2014/main" val="1731614206"/>
                  </a:ext>
                </a:extLst>
              </a:tr>
              <a:tr h="697041">
                <a:tc vMerge="1">
                  <a:txBody>
                    <a:bodyPr/>
                    <a:lstStyle/>
                    <a:p>
                      <a:endParaRPr kumimoji="1" lang="ja-JP" altLang="en-US"/>
                    </a:p>
                  </a:txBody>
                  <a:tcPr/>
                </a:tc>
                <a:tc vMerge="1">
                  <a:txBody>
                    <a:bodyPr/>
                    <a:lstStyle/>
                    <a:p>
                      <a:endParaRPr kumimoji="1" lang="ja-JP" altLang="en-US"/>
                    </a:p>
                  </a:txBody>
                  <a:tcPr/>
                </a:tc>
                <a:tc>
                  <a:txBody>
                    <a:bodyPr/>
                    <a:lstStyle/>
                    <a:p>
                      <a:pPr algn="l"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国民健康保険・</a:t>
                      </a:r>
                      <a:br>
                        <a:rPr lang="ja-JP" altLang="en-US" sz="1600" b="0" i="0" u="none" strike="noStrike" dirty="0">
                          <a:effectLst/>
                          <a:latin typeface="ＭＳ Ｐゴシック" panose="020B0600070205080204" pitchFamily="50" charset="-128"/>
                          <a:ea typeface="ＭＳ Ｐゴシック" panose="020B0600070205080204" pitchFamily="50" charset="-128"/>
                        </a:rPr>
                      </a:br>
                      <a:r>
                        <a:rPr lang="ja-JP" altLang="en-US" sz="1600" b="0" i="0" u="none" strike="noStrike" dirty="0">
                          <a:effectLst/>
                          <a:latin typeface="ＭＳ Ｐゴシック" panose="020B0600070205080204" pitchFamily="50" charset="-128"/>
                          <a:ea typeface="ＭＳ Ｐゴシック" panose="020B0600070205080204" pitchFamily="50" charset="-128"/>
                        </a:rPr>
                        <a:t>　全国健康保険協会等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r" fontAlgn="ctr">
                        <a:buNone/>
                      </a:pPr>
                      <a:r>
                        <a:rPr lang="en-US" altLang="ja-JP" sz="1600" b="1" i="0" u="none" strike="noStrike" dirty="0">
                          <a:effectLst/>
                          <a:latin typeface="ＭＳ Ｐゴシック" panose="020B0600070205080204" pitchFamily="50" charset="-128"/>
                          <a:ea typeface="ＭＳ Ｐゴシック" panose="020B0600070205080204" pitchFamily="50" charset="-128"/>
                        </a:rPr>
                        <a:t>0</a:t>
                      </a:r>
                      <a:r>
                        <a:rPr lang="ja-JP" altLang="en-US" sz="1600" b="1"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D1E8"/>
                    </a:solid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26,000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97E4FF"/>
                    </a:solidFill>
                  </a:tcPr>
                </a:tc>
                <a:extLst>
                  <a:ext uri="{0D108BD9-81ED-4DB2-BD59-A6C34878D82A}">
                    <a16:rowId xmlns:a16="http://schemas.microsoft.com/office/drawing/2014/main" val="3672919854"/>
                  </a:ext>
                </a:extLst>
              </a:tr>
              <a:tr h="697041">
                <a:tc vMerge="1">
                  <a:txBody>
                    <a:bodyPr/>
                    <a:lstStyle/>
                    <a:p>
                      <a:endParaRPr kumimoji="1" lang="ja-JP" altLang="en-US"/>
                    </a:p>
                  </a:txBody>
                  <a:tcPr/>
                </a:tc>
                <a:tc rowSpan="2">
                  <a:txBody>
                    <a:bodyPr/>
                    <a:lstStyle/>
                    <a:p>
                      <a:pPr algn="ctr" fontAlgn="ctr">
                        <a:buNone/>
                      </a:pPr>
                      <a:r>
                        <a:rPr lang="zh-TW" altLang="en-US" sz="1600" b="1" i="0" u="none" strike="noStrike" dirty="0">
                          <a:solidFill>
                            <a:srgbClr val="C00000"/>
                          </a:solidFill>
                          <a:effectLst/>
                          <a:latin typeface="ＭＳ Ｐゴシック" panose="020B0600070205080204" pitchFamily="50" charset="-128"/>
                          <a:ea typeface="ＭＳ Ｐゴシック" panose="020B0600070205080204" pitchFamily="50" charset="-128"/>
                        </a:rPr>
                        <a:t>退職医療事業</a:t>
                      </a:r>
                      <a:br>
                        <a:rPr lang="zh-TW" altLang="en-US" sz="1600" b="1" i="0" u="none" strike="noStrike" dirty="0">
                          <a:solidFill>
                            <a:srgbClr val="C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C00000"/>
                          </a:solidFill>
                          <a:effectLst/>
                          <a:latin typeface="ＭＳ Ｐゴシック" panose="020B0600070205080204" pitchFamily="50" charset="-128"/>
                          <a:ea typeface="ＭＳ Ｐゴシック" panose="020B0600070205080204" pitchFamily="50" charset="-128"/>
                        </a:rPr>
                        <a:t>加入者</a:t>
                      </a:r>
                    </a:p>
                  </a:txBody>
                  <a:tcPr marL="0" marR="0" marT="0" marB="0" anchor="ctr">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algn="l"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公立学校共済組合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0" i="0" u="none" strike="noStrike">
                          <a:effectLst/>
                          <a:latin typeface="ＭＳ Ｐゴシック" panose="020B0600070205080204" pitchFamily="50" charset="-128"/>
                          <a:ea typeface="ＭＳ Ｐゴシック" panose="020B0600070205080204" pitchFamily="50" charset="-128"/>
                        </a:rPr>
                        <a:t>1,000</a:t>
                      </a:r>
                      <a:r>
                        <a:rPr lang="ja-JP" altLang="en-US" sz="1600" b="0" i="0" u="none" strike="noStrike">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600" b="1" i="0" u="none" strike="noStrike" dirty="0">
                          <a:effectLst/>
                          <a:latin typeface="ＭＳ Ｐゴシック" panose="020B0600070205080204" pitchFamily="50" charset="-128"/>
                          <a:ea typeface="ＭＳ Ｐゴシック" panose="020B0600070205080204" pitchFamily="50" charset="-128"/>
                        </a:rPr>
                        <a:t>17,500</a:t>
                      </a:r>
                      <a:r>
                        <a:rPr lang="ja-JP" altLang="en-US" sz="1600" b="1"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1E8"/>
                    </a:solid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7,500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E4FF"/>
                    </a:solidFill>
                  </a:tcPr>
                </a:tc>
                <a:extLst>
                  <a:ext uri="{0D108BD9-81ED-4DB2-BD59-A6C34878D82A}">
                    <a16:rowId xmlns:a16="http://schemas.microsoft.com/office/drawing/2014/main" val="3849861340"/>
                  </a:ext>
                </a:extLst>
              </a:tr>
              <a:tr h="697041">
                <a:tc vMerge="1">
                  <a:txBody>
                    <a:bodyPr/>
                    <a:lstStyle/>
                    <a:p>
                      <a:endParaRPr kumimoji="1" lang="ja-JP" altLang="en-US"/>
                    </a:p>
                  </a:txBody>
                  <a:tcPr/>
                </a:tc>
                <a:tc vMerge="1">
                  <a:txBody>
                    <a:bodyPr/>
                    <a:lstStyle/>
                    <a:p>
                      <a:endParaRPr kumimoji="1" lang="ja-JP" altLang="en-US"/>
                    </a:p>
                  </a:txBody>
                  <a:tcPr/>
                </a:tc>
                <a:tc>
                  <a:txBody>
                    <a:bodyPr/>
                    <a:lstStyle/>
                    <a:p>
                      <a:pPr algn="l" fontAlgn="ctr">
                        <a:buNone/>
                      </a:pPr>
                      <a:r>
                        <a:rPr lang="ja-JP" altLang="en-US" sz="1600" b="0" i="0" u="none" strike="noStrike" dirty="0">
                          <a:effectLst/>
                          <a:latin typeface="ＭＳ Ｐゴシック" panose="020B0600070205080204" pitchFamily="50" charset="-128"/>
                          <a:ea typeface="ＭＳ Ｐゴシック" panose="020B0600070205080204" pitchFamily="50" charset="-128"/>
                        </a:rPr>
                        <a:t>　国民健康保険・</a:t>
                      </a:r>
                      <a:br>
                        <a:rPr lang="ja-JP" altLang="en-US" sz="1600" b="0" i="0" u="none" strike="noStrike" dirty="0">
                          <a:effectLst/>
                          <a:latin typeface="ＭＳ Ｐゴシック" panose="020B0600070205080204" pitchFamily="50" charset="-128"/>
                          <a:ea typeface="ＭＳ Ｐゴシック" panose="020B0600070205080204" pitchFamily="50" charset="-128"/>
                        </a:rPr>
                      </a:br>
                      <a:r>
                        <a:rPr lang="ja-JP" altLang="en-US" sz="1600" b="0" i="0" u="none" strike="noStrike" dirty="0">
                          <a:effectLst/>
                          <a:latin typeface="ＭＳ Ｐゴシック" panose="020B0600070205080204" pitchFamily="50" charset="-128"/>
                          <a:ea typeface="ＭＳ Ｐゴシック" panose="020B0600070205080204" pitchFamily="50" charset="-128"/>
                        </a:rPr>
                        <a:t>　全国健康保険協会等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algn="r" fontAlgn="ctr">
                        <a:buNone/>
                      </a:pPr>
                      <a:r>
                        <a:rPr lang="en-US" altLang="ja-JP" sz="1600" b="1" i="0" u="none" strike="noStrike" dirty="0">
                          <a:effectLst/>
                          <a:latin typeface="ＭＳ Ｐゴシック" panose="020B0600070205080204" pitchFamily="50" charset="-128"/>
                          <a:ea typeface="ＭＳ Ｐゴシック" panose="020B0600070205080204" pitchFamily="50" charset="-128"/>
                        </a:rPr>
                        <a:t>18,200</a:t>
                      </a:r>
                      <a:r>
                        <a:rPr lang="ja-JP" altLang="en-US" sz="1600" b="1"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FFD1E8"/>
                    </a:solidFill>
                  </a:tcPr>
                </a:tc>
                <a:tc>
                  <a:txBody>
                    <a:bodyPr/>
                    <a:lstStyle/>
                    <a:p>
                      <a:pPr algn="r" fontAlgn="ctr">
                        <a:buNone/>
                      </a:pPr>
                      <a:r>
                        <a:rPr lang="en-US" altLang="ja-JP" sz="1600" b="0" i="0" u="none" strike="noStrike" dirty="0">
                          <a:effectLst/>
                          <a:latin typeface="ＭＳ Ｐゴシック" panose="020B0600070205080204" pitchFamily="50" charset="-128"/>
                          <a:ea typeface="ＭＳ Ｐゴシック" panose="020B0600070205080204" pitchFamily="50" charset="-128"/>
                        </a:rPr>
                        <a:t>7,800</a:t>
                      </a:r>
                      <a:r>
                        <a:rPr lang="ja-JP" altLang="en-US" sz="1600" b="0" i="0" u="none" strike="noStrike" dirty="0">
                          <a:effectLst/>
                          <a:latin typeface="ＭＳ Ｐゴシック" panose="020B0600070205080204" pitchFamily="50" charset="-128"/>
                          <a:ea typeface="ＭＳ Ｐゴシック" panose="020B0600070205080204" pitchFamily="50" charset="-128"/>
                        </a:rPr>
                        <a:t>円</a:t>
                      </a:r>
                    </a:p>
                  </a:txBody>
                  <a:tcPr marL="0" marR="0" marT="0" marB="0" anchor="ctr">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97E4FF"/>
                    </a:solidFill>
                  </a:tcPr>
                </a:tc>
                <a:extLst>
                  <a:ext uri="{0D108BD9-81ED-4DB2-BD59-A6C34878D82A}">
                    <a16:rowId xmlns:a16="http://schemas.microsoft.com/office/drawing/2014/main" val="1822275144"/>
                  </a:ext>
                </a:extLst>
              </a:tr>
            </a:tbl>
          </a:graphicData>
        </a:graphic>
      </p:graphicFrame>
      <p:pic>
        <p:nvPicPr>
          <p:cNvPr id="140" name="図 139">
            <a:extLst>
              <a:ext uri="{FF2B5EF4-FFF2-40B4-BE49-F238E27FC236}">
                <a16:creationId xmlns:a16="http://schemas.microsoft.com/office/drawing/2014/main" id="{6561A32F-7477-F7BA-A0A3-D91ACCC777EF}"/>
              </a:ext>
            </a:extLst>
          </p:cNvPr>
          <p:cNvPicPr>
            <a:picLocks noChangeAspect="1"/>
          </p:cNvPicPr>
          <p:nvPr/>
        </p:nvPicPr>
        <p:blipFill>
          <a:blip r:embed="rId5"/>
          <a:stretch>
            <a:fillRect/>
          </a:stretch>
        </p:blipFill>
        <p:spPr>
          <a:xfrm>
            <a:off x="5447928" y="2780928"/>
            <a:ext cx="931360" cy="430549"/>
          </a:xfrm>
          <a:prstGeom prst="rect">
            <a:avLst/>
          </a:prstGeom>
        </p:spPr>
      </p:pic>
      <p:sp>
        <p:nvSpPr>
          <p:cNvPr id="141" name="テキスト ボックス 140">
            <a:extLst>
              <a:ext uri="{FF2B5EF4-FFF2-40B4-BE49-F238E27FC236}">
                <a16:creationId xmlns:a16="http://schemas.microsoft.com/office/drawing/2014/main" id="{8C2A54A2-8353-A205-055E-82AB3DB01879}"/>
              </a:ext>
            </a:extLst>
          </p:cNvPr>
          <p:cNvSpPr txBox="1"/>
          <p:nvPr/>
        </p:nvSpPr>
        <p:spPr>
          <a:xfrm>
            <a:off x="1293458" y="6002852"/>
            <a:ext cx="9605082" cy="830997"/>
          </a:xfrm>
          <a:prstGeom prst="rect">
            <a:avLst/>
          </a:prstGeom>
          <a:noFill/>
        </p:spPr>
        <p:txBody>
          <a:bodyPr wrap="square" rtlCol="0">
            <a:spAutoFit/>
          </a:bodyPr>
          <a:lstStyle/>
          <a:p>
            <a:r>
              <a:rPr kumimoji="1" lang="en-US" altLang="ja-JP" sz="1600" dirty="0"/>
              <a:t>※</a:t>
            </a:r>
            <a:r>
              <a:rPr kumimoji="1" lang="ja-JP" altLang="en-US" sz="1600" dirty="0"/>
              <a:t>現職中の教職員互助会の給付額は、本人会員の場合の額です。</a:t>
            </a:r>
            <a:endParaRPr kumimoji="1" lang="en-US" altLang="ja-JP" sz="1600" dirty="0"/>
          </a:p>
          <a:p>
            <a:r>
              <a:rPr kumimoji="1" lang="en-US" altLang="ja-JP" sz="1600" dirty="0"/>
              <a:t>※</a:t>
            </a:r>
            <a:r>
              <a:rPr kumimoji="1" lang="ja-JP" altLang="en-US" sz="1600" dirty="0"/>
              <a:t>医療補給金の</a:t>
            </a:r>
            <a:r>
              <a:rPr kumimoji="1" lang="ja-JP" altLang="en-US" sz="1600" u="sng" dirty="0"/>
              <a:t>自己負担額の上限は</a:t>
            </a:r>
            <a:r>
              <a:rPr kumimoji="1" lang="en-US" altLang="ja-JP" sz="1600" u="sng" dirty="0"/>
              <a:t>80,100</a:t>
            </a:r>
            <a:r>
              <a:rPr kumimoji="1" lang="ja-JP" altLang="en-US" sz="1600" u="sng" dirty="0"/>
              <a:t>円</a:t>
            </a:r>
            <a:r>
              <a:rPr kumimoji="1" lang="ja-JP" altLang="en-US" sz="1600" dirty="0"/>
              <a:t>となりますので、</a:t>
            </a:r>
            <a:r>
              <a:rPr kumimoji="1" lang="ja-JP" altLang="en-US" sz="1600" u="sng" dirty="0"/>
              <a:t>給付限度額は</a:t>
            </a:r>
            <a:r>
              <a:rPr kumimoji="1" lang="en-US" altLang="ja-JP" sz="1600" u="sng" dirty="0"/>
              <a:t>56,000</a:t>
            </a:r>
            <a:r>
              <a:rPr kumimoji="1" lang="ja-JP" altLang="en-US" sz="1600" u="sng" dirty="0"/>
              <a:t>円まで</a:t>
            </a:r>
            <a:r>
              <a:rPr kumimoji="1" lang="ja-JP" altLang="en-US" sz="1600" dirty="0"/>
              <a:t>となります。</a:t>
            </a:r>
            <a:endParaRPr kumimoji="1" lang="en-US" altLang="ja-JP" sz="1600" dirty="0"/>
          </a:p>
          <a:p>
            <a:r>
              <a:rPr kumimoji="1" lang="en-US" altLang="ja-JP" sz="1600" dirty="0"/>
              <a:t>※</a:t>
            </a:r>
            <a:r>
              <a:rPr kumimoji="1" lang="ja-JP" altLang="en-US" sz="1600" dirty="0"/>
              <a:t>現行の給付内容については、</a:t>
            </a:r>
            <a:r>
              <a:rPr kumimoji="1" lang="ja-JP" altLang="en-US" sz="1600" u="sng" dirty="0"/>
              <a:t>法律の改正、当会事業の見直し等により変更となる場合があります。</a:t>
            </a:r>
          </a:p>
        </p:txBody>
      </p:sp>
      <p:graphicFrame>
        <p:nvGraphicFramePr>
          <p:cNvPr id="142" name="表 141">
            <a:extLst>
              <a:ext uri="{FF2B5EF4-FFF2-40B4-BE49-F238E27FC236}">
                <a16:creationId xmlns:a16="http://schemas.microsoft.com/office/drawing/2014/main" id="{8299088A-14CF-6E5E-A587-0E398010C008}"/>
              </a:ext>
            </a:extLst>
          </p:cNvPr>
          <p:cNvGraphicFramePr>
            <a:graphicFrameLocks noGrp="1"/>
          </p:cNvGraphicFramePr>
          <p:nvPr>
            <p:extLst>
              <p:ext uri="{D42A27DB-BD31-4B8C-83A1-F6EECF244321}">
                <p14:modId xmlns:p14="http://schemas.microsoft.com/office/powerpoint/2010/main" val="3567333917"/>
              </p:ext>
            </p:extLst>
          </p:nvPr>
        </p:nvGraphicFramePr>
        <p:xfrm>
          <a:off x="2829269" y="4586682"/>
          <a:ext cx="8402193" cy="1384125"/>
        </p:xfrm>
        <a:graphic>
          <a:graphicData uri="http://schemas.openxmlformats.org/drawingml/2006/table">
            <a:tbl>
              <a:tblPr/>
              <a:tblGrid>
                <a:gridCol w="8402193">
                  <a:extLst>
                    <a:ext uri="{9D8B030D-6E8A-4147-A177-3AD203B41FA5}">
                      <a16:colId xmlns:a16="http://schemas.microsoft.com/office/drawing/2014/main" val="683062670"/>
                    </a:ext>
                  </a:extLst>
                </a:gridCol>
              </a:tblGrid>
              <a:tr h="1384125">
                <a:tc>
                  <a:txBody>
                    <a:bodyPr/>
                    <a:lstStyle/>
                    <a:p>
                      <a:r>
                        <a:rPr kumimoji="1" lang="ja-JP" altLang="en-US" dirty="0"/>
                        <a:t>　</a:t>
                      </a:r>
                    </a:p>
                  </a:txBody>
                  <a:tcPr>
                    <a:lnL w="38100" cmpd="sng">
                      <a:solidFill>
                        <a:srgbClr val="FF0000"/>
                      </a:solidFill>
                      <a:prstDash val="solid"/>
                    </a:lnL>
                    <a:lnR w="38100" cmpd="sng">
                      <a:solidFill>
                        <a:srgbClr val="FF0000"/>
                      </a:solidFill>
                      <a:prstDash val="solid"/>
                    </a:lnR>
                    <a:lnT w="38100" cmpd="sng">
                      <a:solidFill>
                        <a:srgbClr val="FF0000"/>
                      </a:solidFill>
                      <a:prstDash val="solid"/>
                    </a:lnT>
                    <a:lnB w="38100" cmpd="sng">
                      <a:solidFill>
                        <a:srgbClr val="FF0000"/>
                      </a:solidFill>
                      <a:prstDash val="solid"/>
                    </a:lnB>
                  </a:tcPr>
                </a:tc>
                <a:extLst>
                  <a:ext uri="{0D108BD9-81ED-4DB2-BD59-A6C34878D82A}">
                    <a16:rowId xmlns:a16="http://schemas.microsoft.com/office/drawing/2014/main" val="2383533401"/>
                  </a:ext>
                </a:extLst>
              </a:tr>
            </a:tbl>
          </a:graphicData>
        </a:graphic>
      </p:graphicFrame>
      <p:pic>
        <p:nvPicPr>
          <p:cNvPr id="3" name="録音したサウンド">
            <a:hlinkClick r:id="" action="ppaction://media"/>
            <a:extLst>
              <a:ext uri="{FF2B5EF4-FFF2-40B4-BE49-F238E27FC236}">
                <a16:creationId xmlns:a16="http://schemas.microsoft.com/office/drawing/2014/main" id="{C902503A-B74A-0C45-CA19-A934EABD8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9518" y="513590"/>
            <a:ext cx="609600" cy="609600"/>
          </a:xfrm>
          <a:prstGeom prst="rect">
            <a:avLst/>
          </a:prstGeom>
        </p:spPr>
      </p:pic>
    </p:spTree>
    <p:extLst>
      <p:ext uri="{BB962C8B-B14F-4D97-AF65-F5344CB8AC3E}">
        <p14:creationId xmlns:p14="http://schemas.microsoft.com/office/powerpoint/2010/main" val="2291641491"/>
      </p:ext>
    </p:extLst>
  </p:cSld>
  <p:clrMapOvr>
    <a:masterClrMapping/>
  </p:clrMapOvr>
  <mc:AlternateContent xmlns:mc="http://schemas.openxmlformats.org/markup-compatibility/2006" xmlns:p14="http://schemas.microsoft.com/office/powerpoint/2010/main">
    <mc:Choice Requires="p14">
      <p:transition spd="slow" p14:dur="2000" advTm="91956"/>
    </mc:Choice>
    <mc:Fallback xmlns="">
      <p:transition spd="slow" advTm="91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5"/>
        <p14:stopEvt time="91538"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B57969B-AF43-4BF3-8965-D62A71BD9BD1}"/>
              </a:ext>
            </a:extLst>
          </p:cNvPr>
          <p:cNvSpPr txBox="1"/>
          <p:nvPr/>
        </p:nvSpPr>
        <p:spPr>
          <a:xfrm>
            <a:off x="1099211" y="3086803"/>
            <a:ext cx="10418619" cy="1569660"/>
          </a:xfrm>
          <a:prstGeom prst="rect">
            <a:avLst/>
          </a:prstGeom>
          <a:solidFill>
            <a:schemeClr val="accent5">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（請求方式）</a:t>
            </a:r>
          </a:p>
          <a:p>
            <a:r>
              <a:rPr lang="ja-JP" altLang="en-US" sz="2400" dirty="0">
                <a:latin typeface="HG丸ｺﾞｼｯｸM-PRO" panose="020F0600000000000000" pitchFamily="50" charset="-128"/>
                <a:ea typeface="HG丸ｺﾞｼｯｸM-PRO" panose="020F0600000000000000" pitchFamily="50" charset="-128"/>
              </a:rPr>
              <a:t>宿泊施設に宿泊したとき、補助します。</a:t>
            </a:r>
          </a:p>
          <a:p>
            <a:pPr marL="176212"/>
            <a:r>
              <a:rPr lang="ja-JP" altLang="en-US" sz="2400" dirty="0">
                <a:latin typeface="HG丸ｺﾞｼｯｸM-PRO" panose="020F0600000000000000" pitchFamily="50" charset="-128"/>
                <a:ea typeface="HG丸ｺﾞｼｯｸM-PRO" panose="020F0600000000000000" pitchFamily="50" charset="-128"/>
              </a:rPr>
              <a:t>◆年度内３泊まで・・・・・１泊３，０００円</a:t>
            </a:r>
          </a:p>
        </p:txBody>
      </p:sp>
      <p:sp>
        <p:nvSpPr>
          <p:cNvPr id="7" name="テキスト ボックス 6">
            <a:extLst>
              <a:ext uri="{FF2B5EF4-FFF2-40B4-BE49-F238E27FC236}">
                <a16:creationId xmlns:a16="http://schemas.microsoft.com/office/drawing/2014/main" id="{5B4A51BC-8A1F-4381-9D94-2B896DFA674A}"/>
              </a:ext>
            </a:extLst>
          </p:cNvPr>
          <p:cNvSpPr txBox="1"/>
          <p:nvPr/>
        </p:nvSpPr>
        <p:spPr>
          <a:xfrm>
            <a:off x="1117166" y="4905752"/>
            <a:ext cx="10428303" cy="1569660"/>
          </a:xfrm>
          <a:prstGeom prst="rect">
            <a:avLst/>
          </a:prstGeom>
          <a:solidFill>
            <a:schemeClr val="accent5">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（請求方式）</a:t>
            </a:r>
          </a:p>
          <a:p>
            <a:r>
              <a:rPr lang="ja-JP" altLang="en-US" sz="2400" dirty="0">
                <a:latin typeface="HG丸ｺﾞｼｯｸM-PRO" panose="020F0600000000000000" pitchFamily="50" charset="-128"/>
                <a:ea typeface="HG丸ｺﾞｼｯｸM-PRO" panose="020F0600000000000000" pitchFamily="50" charset="-128"/>
              </a:rPr>
              <a:t>眼鏡を購入したとき、補助します。</a:t>
            </a:r>
          </a:p>
          <a:p>
            <a:pPr marL="176212"/>
            <a:r>
              <a:rPr lang="ja-JP" altLang="en-US" sz="2400" dirty="0">
                <a:latin typeface="HG丸ｺﾞｼｯｸM-PRO" panose="020F0600000000000000" pitchFamily="50" charset="-128"/>
                <a:ea typeface="HG丸ｺﾞｼｯｸM-PRO" panose="020F0600000000000000" pitchFamily="50" charset="-128"/>
              </a:rPr>
              <a:t>◆会員期間内２回・・・・・１回につき１０，０００円を限度</a:t>
            </a:r>
          </a:p>
        </p:txBody>
      </p:sp>
      <p:sp>
        <p:nvSpPr>
          <p:cNvPr id="8" name="四角形: 角を丸くする 7">
            <a:extLst>
              <a:ext uri="{FF2B5EF4-FFF2-40B4-BE49-F238E27FC236}">
                <a16:creationId xmlns:a16="http://schemas.microsoft.com/office/drawing/2014/main" id="{6378C591-8916-42B4-81CB-8A9D1F8F886A}"/>
              </a:ext>
            </a:extLst>
          </p:cNvPr>
          <p:cNvSpPr/>
          <p:nvPr/>
        </p:nvSpPr>
        <p:spPr>
          <a:xfrm>
            <a:off x="1117166" y="572376"/>
            <a:ext cx="10401284" cy="2280449"/>
          </a:xfrm>
          <a:prstGeom prst="roundRect">
            <a:avLst>
              <a:gd name="adj" fmla="val 0"/>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2400" dirty="0"/>
              <a:t>　　　　　　　　　</a:t>
            </a:r>
            <a:endParaRPr lang="en-US" altLang="ja-JP" sz="2400" dirty="0"/>
          </a:p>
          <a:p>
            <a:pPr algn="ctr"/>
            <a:r>
              <a:rPr lang="ja-JP" altLang="en-US" sz="2400" dirty="0"/>
              <a:t>　</a:t>
            </a:r>
          </a:p>
          <a:p>
            <a:r>
              <a:rPr lang="ja-JP" altLang="en-US" sz="2400" dirty="0">
                <a:latin typeface="HG丸ｺﾞｼｯｸM-PRO" panose="020F0600000000000000" pitchFamily="50" charset="-128"/>
                <a:ea typeface="HG丸ｺﾞｼｯｸM-PRO" panose="020F0600000000000000" pitchFamily="50" charset="-128"/>
              </a:rPr>
              <a:t>人間ドック・脳ドック等の健診料を補助します。</a:t>
            </a:r>
          </a:p>
          <a:p>
            <a:pPr marL="176212"/>
            <a:r>
              <a:rPr lang="ja-JP" altLang="en-US" sz="2400" dirty="0">
                <a:latin typeface="HG丸ｺﾞｼｯｸM-PRO" panose="020F0600000000000000" pitchFamily="50" charset="-128"/>
                <a:ea typeface="HG丸ｺﾞｼｯｸM-PRO" panose="020F0600000000000000" pitchFamily="50" charset="-128"/>
              </a:rPr>
              <a:t>◆互助会募集の人間ドック等の場合（自動給付）</a:t>
            </a:r>
          </a:p>
          <a:p>
            <a:pPr marL="176212"/>
            <a:r>
              <a:rPr lang="ja-JP" altLang="en-US" sz="2400" dirty="0">
                <a:latin typeface="HG丸ｺﾞｼｯｸM-PRO" panose="020F0600000000000000" pitchFamily="50" charset="-128"/>
                <a:ea typeface="HG丸ｺﾞｼｯｸM-PRO" panose="020F0600000000000000" pitchFamily="50" charset="-128"/>
              </a:rPr>
              <a:t>◆個人受診人間ドック等の場合（請求方式）</a:t>
            </a:r>
          </a:p>
          <a:p>
            <a:pPr marL="363538"/>
            <a:r>
              <a:rPr lang="ja-JP" altLang="en-US" sz="2400" dirty="0">
                <a:latin typeface="HG丸ｺﾞｼｯｸM-PRO" panose="020F0600000000000000" pitchFamily="50" charset="-128"/>
                <a:ea typeface="HG丸ｺﾞｼｯｸM-PRO" panose="020F0600000000000000" pitchFamily="50" charset="-128"/>
              </a:rPr>
              <a:t>　年度内１回・・・・・１回１５，０００円を限度</a:t>
            </a:r>
          </a:p>
        </p:txBody>
      </p:sp>
      <p:sp>
        <p:nvSpPr>
          <p:cNvPr id="2" name="角丸四角形 1"/>
          <p:cNvSpPr/>
          <p:nvPr/>
        </p:nvSpPr>
        <p:spPr>
          <a:xfrm>
            <a:off x="1365007" y="723846"/>
            <a:ext cx="2592287" cy="504056"/>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人間ドック補助</a:t>
            </a:r>
          </a:p>
        </p:txBody>
      </p:sp>
      <p:sp>
        <p:nvSpPr>
          <p:cNvPr id="3" name="角丸四角形 2"/>
          <p:cNvSpPr/>
          <p:nvPr/>
        </p:nvSpPr>
        <p:spPr>
          <a:xfrm>
            <a:off x="1257962" y="3239154"/>
            <a:ext cx="2701781" cy="521582"/>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宿 泊 利 用 補 助</a:t>
            </a:r>
          </a:p>
        </p:txBody>
      </p:sp>
      <p:sp>
        <p:nvSpPr>
          <p:cNvPr id="4" name="角丸四角形 3"/>
          <p:cNvSpPr/>
          <p:nvPr/>
        </p:nvSpPr>
        <p:spPr>
          <a:xfrm>
            <a:off x="1374436" y="5139730"/>
            <a:ext cx="2524113" cy="504056"/>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眼　鏡　補　助</a:t>
            </a:r>
          </a:p>
        </p:txBody>
      </p:sp>
      <p:pic>
        <p:nvPicPr>
          <p:cNvPr id="9" name="図 8">
            <a:extLst>
              <a:ext uri="{FF2B5EF4-FFF2-40B4-BE49-F238E27FC236}">
                <a16:creationId xmlns:a16="http://schemas.microsoft.com/office/drawing/2014/main" id="{832EF3EA-5C93-E127-19FA-DEEC5520C9B9}"/>
              </a:ext>
            </a:extLst>
          </p:cNvPr>
          <p:cNvPicPr>
            <a:picLocks noChangeAspect="1"/>
          </p:cNvPicPr>
          <p:nvPr/>
        </p:nvPicPr>
        <p:blipFill>
          <a:blip r:embed="rId5"/>
          <a:stretch>
            <a:fillRect/>
          </a:stretch>
        </p:blipFill>
        <p:spPr>
          <a:xfrm>
            <a:off x="9756954" y="1165802"/>
            <a:ext cx="1201637" cy="1335152"/>
          </a:xfrm>
          <a:prstGeom prst="rect">
            <a:avLst/>
          </a:prstGeom>
        </p:spPr>
      </p:pic>
      <p:pic>
        <p:nvPicPr>
          <p:cNvPr id="11" name="図 10">
            <a:extLst>
              <a:ext uri="{FF2B5EF4-FFF2-40B4-BE49-F238E27FC236}">
                <a16:creationId xmlns:a16="http://schemas.microsoft.com/office/drawing/2014/main" id="{84F4DDB1-08BA-1A9C-57FA-2A0A12BC499F}"/>
              </a:ext>
            </a:extLst>
          </p:cNvPr>
          <p:cNvPicPr>
            <a:picLocks noChangeAspect="1"/>
          </p:cNvPicPr>
          <p:nvPr/>
        </p:nvPicPr>
        <p:blipFill>
          <a:blip r:embed="rId6"/>
          <a:stretch>
            <a:fillRect/>
          </a:stretch>
        </p:blipFill>
        <p:spPr>
          <a:xfrm>
            <a:off x="9750521" y="5139730"/>
            <a:ext cx="1282961" cy="883742"/>
          </a:xfrm>
          <a:prstGeom prst="rect">
            <a:avLst/>
          </a:prstGeom>
        </p:spPr>
      </p:pic>
      <p:pic>
        <p:nvPicPr>
          <p:cNvPr id="12" name="図 11">
            <a:extLst>
              <a:ext uri="{FF2B5EF4-FFF2-40B4-BE49-F238E27FC236}">
                <a16:creationId xmlns:a16="http://schemas.microsoft.com/office/drawing/2014/main" id="{71F6D185-00EA-5875-9DD9-8D2A7633243C}"/>
              </a:ext>
            </a:extLst>
          </p:cNvPr>
          <p:cNvPicPr>
            <a:picLocks noChangeAspect="1"/>
          </p:cNvPicPr>
          <p:nvPr/>
        </p:nvPicPr>
        <p:blipFill>
          <a:blip r:embed="rId7"/>
          <a:stretch>
            <a:fillRect/>
          </a:stretch>
        </p:blipFill>
        <p:spPr>
          <a:xfrm>
            <a:off x="9738907" y="3250257"/>
            <a:ext cx="1184663" cy="1278988"/>
          </a:xfrm>
          <a:prstGeom prst="rect">
            <a:avLst/>
          </a:prstGeom>
        </p:spPr>
      </p:pic>
      <p:sp>
        <p:nvSpPr>
          <p:cNvPr id="6" name="四角形: 角を丸くする 5">
            <a:extLst>
              <a:ext uri="{FF2B5EF4-FFF2-40B4-BE49-F238E27FC236}">
                <a16:creationId xmlns:a16="http://schemas.microsoft.com/office/drawing/2014/main" id="{6E119E2D-1FD8-F4C1-2387-8E9524CCDC3E}"/>
              </a:ext>
            </a:extLst>
          </p:cNvPr>
          <p:cNvSpPr/>
          <p:nvPr/>
        </p:nvSpPr>
        <p:spPr>
          <a:xfrm>
            <a:off x="187677" y="231398"/>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録音したサウンド">
            <a:hlinkClick r:id="" action="ppaction://media"/>
            <a:extLst>
              <a:ext uri="{FF2B5EF4-FFF2-40B4-BE49-F238E27FC236}">
                <a16:creationId xmlns:a16="http://schemas.microsoft.com/office/drawing/2014/main" id="{F254D95A-69CD-2E4A-009B-084875C00C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23" y="306993"/>
            <a:ext cx="609600" cy="609600"/>
          </a:xfrm>
          <a:prstGeom prst="rect">
            <a:avLst/>
          </a:prstGeom>
        </p:spPr>
      </p:pic>
    </p:spTree>
    <p:extLst>
      <p:ext uri="{BB962C8B-B14F-4D97-AF65-F5344CB8AC3E}">
        <p14:creationId xmlns:p14="http://schemas.microsoft.com/office/powerpoint/2010/main" val="4255575530"/>
      </p:ext>
    </p:extLst>
  </p:cSld>
  <p:clrMapOvr>
    <a:masterClrMapping/>
  </p:clrMapOvr>
  <mc:AlternateContent xmlns:mc="http://schemas.openxmlformats.org/markup-compatibility/2006" xmlns:p14="http://schemas.microsoft.com/office/powerpoint/2010/main">
    <mc:Choice Requires="p14">
      <p:transition spd="slow" p14:dur="2000" advTm="75424"/>
    </mc:Choice>
    <mc:Fallback xmlns="">
      <p:transition spd="slow" advTm="75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9"/>
        <p14:stopEvt time="75007"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5915FD-360E-4A52-9C06-3D9EEBE72093}"/>
              </a:ext>
            </a:extLst>
          </p:cNvPr>
          <p:cNvSpPr txBox="1"/>
          <p:nvPr/>
        </p:nvSpPr>
        <p:spPr>
          <a:xfrm>
            <a:off x="1069609" y="732624"/>
            <a:ext cx="10297144" cy="1569660"/>
          </a:xfrm>
          <a:prstGeom prst="rect">
            <a:avLst/>
          </a:prstGeom>
          <a:solidFill>
            <a:schemeClr val="accent5">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（請求方式）</a:t>
            </a:r>
          </a:p>
          <a:p>
            <a:r>
              <a:rPr lang="ja-JP" altLang="en-US" sz="2400" dirty="0">
                <a:latin typeface="HG丸ｺﾞｼｯｸM-PRO" panose="020F0600000000000000" pitchFamily="50" charset="-128"/>
                <a:ea typeface="HG丸ｺﾞｼｯｸM-PRO" panose="020F0600000000000000" pitchFamily="50" charset="-128"/>
              </a:rPr>
              <a:t>補聴器を購入したとき、補助します。</a:t>
            </a:r>
          </a:p>
          <a:p>
            <a:pPr marL="176212"/>
            <a:r>
              <a:rPr lang="ja-JP" altLang="en-US" sz="2400" dirty="0">
                <a:latin typeface="HG丸ｺﾞｼｯｸM-PRO" panose="020F0600000000000000" pitchFamily="50" charset="-128"/>
                <a:ea typeface="HG丸ｺﾞｼｯｸM-PRO" panose="020F0600000000000000" pitchFamily="50" charset="-128"/>
              </a:rPr>
              <a:t>◆会員期間内２回・・・・・１回につき１０，０００円を限度</a:t>
            </a:r>
          </a:p>
        </p:txBody>
      </p:sp>
      <p:sp>
        <p:nvSpPr>
          <p:cNvPr id="2" name="角丸四角形 1"/>
          <p:cNvSpPr/>
          <p:nvPr/>
        </p:nvSpPr>
        <p:spPr>
          <a:xfrm>
            <a:off x="1216135" y="867342"/>
            <a:ext cx="2520280" cy="566773"/>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HG丸ｺﾞｼｯｸM-PRO" panose="020F0600000000000000" pitchFamily="50" charset="-128"/>
                <a:ea typeface="HG丸ｺﾞｼｯｸM-PRO" panose="020F0600000000000000" pitchFamily="50" charset="-128"/>
              </a:rPr>
              <a:t>補聴器購入補助</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A02B4FBD-CAFA-1AEB-7798-EC7DD14A8A35}"/>
              </a:ext>
            </a:extLst>
          </p:cNvPr>
          <p:cNvSpPr txBox="1"/>
          <p:nvPr/>
        </p:nvSpPr>
        <p:spPr>
          <a:xfrm>
            <a:off x="1052841" y="2469030"/>
            <a:ext cx="10297144" cy="1569660"/>
          </a:xfrm>
          <a:prstGeom prst="rect">
            <a:avLst/>
          </a:prstGeom>
          <a:solidFill>
            <a:schemeClr val="accent6">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（自動給付）</a:t>
            </a:r>
          </a:p>
          <a:p>
            <a:r>
              <a:rPr lang="en-US" altLang="ja-JP" sz="2400" dirty="0">
                <a:latin typeface="HG丸ｺﾞｼｯｸM-PRO" panose="020F0600000000000000" pitchFamily="50" charset="-128"/>
                <a:ea typeface="HG丸ｺﾞｼｯｸM-PRO" panose="020F0600000000000000" pitchFamily="50" charset="-128"/>
              </a:rPr>
              <a:t>7</a:t>
            </a:r>
            <a:r>
              <a:rPr lang="ja-JP" altLang="en-US" sz="2400" dirty="0">
                <a:latin typeface="HG丸ｺﾞｼｯｸM-PRO" panose="020F0600000000000000" pitchFamily="50" charset="-128"/>
                <a:ea typeface="HG丸ｺﾞｼｯｸM-PRO" panose="020F0600000000000000" pitchFamily="50" charset="-128"/>
              </a:rPr>
              <a:t>０歳の誕生月にお祝い金を給付します。</a:t>
            </a:r>
          </a:p>
          <a:p>
            <a:pPr marL="176212"/>
            <a:r>
              <a:rPr lang="ja-JP" altLang="en-US" sz="2400" dirty="0">
                <a:latin typeface="HG丸ｺﾞｼｯｸM-PRO" panose="020F0600000000000000" pitchFamily="50" charset="-128"/>
                <a:ea typeface="HG丸ｺﾞｼｯｸM-PRO" panose="020F0600000000000000" pitchFamily="50" charset="-128"/>
              </a:rPr>
              <a:t>◆７０歳・・・・・１０，０００円</a:t>
            </a:r>
          </a:p>
        </p:txBody>
      </p:sp>
      <p:sp>
        <p:nvSpPr>
          <p:cNvPr id="4" name="テキスト ボックス 3">
            <a:extLst>
              <a:ext uri="{FF2B5EF4-FFF2-40B4-BE49-F238E27FC236}">
                <a16:creationId xmlns:a16="http://schemas.microsoft.com/office/drawing/2014/main" id="{AB8271F8-F176-C5B5-42A4-234DB861F0E0}"/>
              </a:ext>
            </a:extLst>
          </p:cNvPr>
          <p:cNvSpPr txBox="1"/>
          <p:nvPr/>
        </p:nvSpPr>
        <p:spPr>
          <a:xfrm>
            <a:off x="1061969" y="4205436"/>
            <a:ext cx="10309939" cy="2308324"/>
          </a:xfrm>
          <a:prstGeom prst="rect">
            <a:avLst/>
          </a:prstGeom>
          <a:solidFill>
            <a:schemeClr val="accent6">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（自動給付）</a:t>
            </a:r>
          </a:p>
          <a:p>
            <a:r>
              <a:rPr lang="ja-JP" altLang="en-US" sz="2400" dirty="0">
                <a:latin typeface="HG丸ｺﾞｼｯｸM-PRO" panose="020F0600000000000000" pitchFamily="50" charset="-128"/>
                <a:ea typeface="HG丸ｺﾞｼｯｸM-PRO" panose="020F0600000000000000" pitchFamily="50" charset="-128"/>
              </a:rPr>
              <a:t>医療補給金の給付を受けなかったとき、給付します。</a:t>
            </a:r>
          </a:p>
          <a:p>
            <a:pPr marL="176212"/>
            <a:r>
              <a:rPr lang="ja-JP" altLang="en-US" sz="2400" dirty="0">
                <a:latin typeface="HG丸ｺﾞｼｯｸM-PRO" panose="020F0600000000000000" pitchFamily="50" charset="-128"/>
                <a:ea typeface="HG丸ｺﾞｼｯｸM-PRO" panose="020F0600000000000000" pitchFamily="50" charset="-128"/>
              </a:rPr>
              <a:t>◆加入から３年間・・・・・ ２０，０００円</a:t>
            </a:r>
          </a:p>
          <a:p>
            <a:pPr marL="176212"/>
            <a:r>
              <a:rPr lang="ja-JP" altLang="en-US" sz="2400" dirty="0">
                <a:latin typeface="HG丸ｺﾞｼｯｸM-PRO" panose="020F0600000000000000" pitchFamily="50" charset="-128"/>
                <a:ea typeface="HG丸ｺﾞｼｯｸM-PRO" panose="020F0600000000000000" pitchFamily="50" charset="-128"/>
              </a:rPr>
              <a:t>◆加入から６年間・・・・・ ２０，０００円</a:t>
            </a:r>
          </a:p>
          <a:p>
            <a:pPr marL="176212"/>
            <a:r>
              <a:rPr lang="ja-JP" altLang="en-US" sz="2400" dirty="0">
                <a:latin typeface="HG丸ｺﾞｼｯｸM-PRO" panose="020F0600000000000000" pitchFamily="50" charset="-128"/>
                <a:ea typeface="HG丸ｺﾞｼｯｸM-PRO" panose="020F0600000000000000" pitchFamily="50" charset="-128"/>
              </a:rPr>
              <a:t>◆全期間・・・・・・・・ １００，０００円</a:t>
            </a:r>
          </a:p>
        </p:txBody>
      </p:sp>
      <p:sp>
        <p:nvSpPr>
          <p:cNvPr id="5" name="角丸四角形 3">
            <a:extLst>
              <a:ext uri="{FF2B5EF4-FFF2-40B4-BE49-F238E27FC236}">
                <a16:creationId xmlns:a16="http://schemas.microsoft.com/office/drawing/2014/main" id="{ED9DC4E8-499B-4618-D3A9-2291C841141E}"/>
              </a:ext>
            </a:extLst>
          </p:cNvPr>
          <p:cNvSpPr/>
          <p:nvPr/>
        </p:nvSpPr>
        <p:spPr>
          <a:xfrm>
            <a:off x="1186854" y="2615372"/>
            <a:ext cx="2576843" cy="504056"/>
          </a:xfrm>
          <a:prstGeom prst="round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長　寿　祝　金</a:t>
            </a:r>
          </a:p>
        </p:txBody>
      </p:sp>
      <p:sp>
        <p:nvSpPr>
          <p:cNvPr id="6" name="角丸四角形 5">
            <a:extLst>
              <a:ext uri="{FF2B5EF4-FFF2-40B4-BE49-F238E27FC236}">
                <a16:creationId xmlns:a16="http://schemas.microsoft.com/office/drawing/2014/main" id="{D4FA06FA-C0C9-B140-30E3-171D3D5FEC41}"/>
              </a:ext>
            </a:extLst>
          </p:cNvPr>
          <p:cNvSpPr/>
          <p:nvPr/>
        </p:nvSpPr>
        <p:spPr>
          <a:xfrm>
            <a:off x="1205028" y="4304149"/>
            <a:ext cx="2752286" cy="576065"/>
          </a:xfrm>
          <a:prstGeom prst="roundRect">
            <a:avLst/>
          </a:prstGeom>
          <a:solidFill>
            <a:srgbClr val="00B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無給付者記念品代</a:t>
            </a:r>
          </a:p>
        </p:txBody>
      </p:sp>
      <p:pic>
        <p:nvPicPr>
          <p:cNvPr id="9" name="図 8">
            <a:extLst>
              <a:ext uri="{FF2B5EF4-FFF2-40B4-BE49-F238E27FC236}">
                <a16:creationId xmlns:a16="http://schemas.microsoft.com/office/drawing/2014/main" id="{B52195BA-D3DA-17BA-09A2-3BA8FAF1EAB3}"/>
              </a:ext>
            </a:extLst>
          </p:cNvPr>
          <p:cNvPicPr>
            <a:picLocks noChangeAspect="1"/>
          </p:cNvPicPr>
          <p:nvPr/>
        </p:nvPicPr>
        <p:blipFill>
          <a:blip r:embed="rId5"/>
          <a:stretch>
            <a:fillRect/>
          </a:stretch>
        </p:blipFill>
        <p:spPr>
          <a:xfrm>
            <a:off x="9959221" y="1011898"/>
            <a:ext cx="1036016" cy="1077780"/>
          </a:xfrm>
          <a:prstGeom prst="rect">
            <a:avLst/>
          </a:prstGeom>
        </p:spPr>
      </p:pic>
      <p:pic>
        <p:nvPicPr>
          <p:cNvPr id="10" name="図 9">
            <a:extLst>
              <a:ext uri="{FF2B5EF4-FFF2-40B4-BE49-F238E27FC236}">
                <a16:creationId xmlns:a16="http://schemas.microsoft.com/office/drawing/2014/main" id="{44494992-E7FE-6C15-F241-4E2DB87710E5}"/>
              </a:ext>
            </a:extLst>
          </p:cNvPr>
          <p:cNvPicPr>
            <a:picLocks noChangeAspect="1"/>
          </p:cNvPicPr>
          <p:nvPr/>
        </p:nvPicPr>
        <p:blipFill>
          <a:blip r:embed="rId6"/>
          <a:stretch>
            <a:fillRect/>
          </a:stretch>
        </p:blipFill>
        <p:spPr>
          <a:xfrm>
            <a:off x="9754831" y="2752424"/>
            <a:ext cx="1240406" cy="1240406"/>
          </a:xfrm>
          <a:prstGeom prst="rect">
            <a:avLst/>
          </a:prstGeom>
        </p:spPr>
      </p:pic>
      <p:pic>
        <p:nvPicPr>
          <p:cNvPr id="11" name="図 10">
            <a:extLst>
              <a:ext uri="{FF2B5EF4-FFF2-40B4-BE49-F238E27FC236}">
                <a16:creationId xmlns:a16="http://schemas.microsoft.com/office/drawing/2014/main" id="{30F317D6-0906-91CE-D5B9-FF696AA5F703}"/>
              </a:ext>
            </a:extLst>
          </p:cNvPr>
          <p:cNvPicPr>
            <a:picLocks noChangeAspect="1"/>
          </p:cNvPicPr>
          <p:nvPr/>
        </p:nvPicPr>
        <p:blipFill>
          <a:blip r:embed="rId7"/>
          <a:stretch>
            <a:fillRect/>
          </a:stretch>
        </p:blipFill>
        <p:spPr>
          <a:xfrm>
            <a:off x="9959221" y="4680375"/>
            <a:ext cx="1134302" cy="1358446"/>
          </a:xfrm>
          <a:prstGeom prst="rect">
            <a:avLst/>
          </a:prstGeom>
        </p:spPr>
      </p:pic>
      <p:sp>
        <p:nvSpPr>
          <p:cNvPr id="12" name="四角形: 角を丸くする 11">
            <a:extLst>
              <a:ext uri="{FF2B5EF4-FFF2-40B4-BE49-F238E27FC236}">
                <a16:creationId xmlns:a16="http://schemas.microsoft.com/office/drawing/2014/main" id="{C1FAA9BD-6D7D-5B29-5D81-1FC598AB5D82}"/>
              </a:ext>
            </a:extLst>
          </p:cNvPr>
          <p:cNvSpPr/>
          <p:nvPr/>
        </p:nvSpPr>
        <p:spPr>
          <a:xfrm>
            <a:off x="187677" y="231398"/>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録音したサウンド">
            <a:hlinkClick r:id="" action="ppaction://media"/>
            <a:extLst>
              <a:ext uri="{FF2B5EF4-FFF2-40B4-BE49-F238E27FC236}">
                <a16:creationId xmlns:a16="http://schemas.microsoft.com/office/drawing/2014/main" id="{BF20976C-676B-02DE-7E69-E07B9C852B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23" y="306993"/>
            <a:ext cx="609600" cy="609600"/>
          </a:xfrm>
          <a:prstGeom prst="rect">
            <a:avLst/>
          </a:prstGeom>
        </p:spPr>
      </p:pic>
    </p:spTree>
    <p:extLst>
      <p:ext uri="{BB962C8B-B14F-4D97-AF65-F5344CB8AC3E}">
        <p14:creationId xmlns:p14="http://schemas.microsoft.com/office/powerpoint/2010/main" val="2028518295"/>
      </p:ext>
    </p:extLst>
  </p:cSld>
  <p:clrMapOvr>
    <a:masterClrMapping/>
  </p:clrMapOvr>
  <mc:AlternateContent xmlns:mc="http://schemas.openxmlformats.org/markup-compatibility/2006" xmlns:p14="http://schemas.microsoft.com/office/powerpoint/2010/main">
    <mc:Choice Requires="p14">
      <p:transition spd="slow" p14:dur="2000" advTm="47406"/>
    </mc:Choice>
    <mc:Fallback xmlns="">
      <p:transition spd="slow" advTm="47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10"/>
        <p14:stopEvt time="46537"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8211708-2E53-4E41-BA3A-5677F93F647B}"/>
              </a:ext>
            </a:extLst>
          </p:cNvPr>
          <p:cNvSpPr txBox="1"/>
          <p:nvPr/>
        </p:nvSpPr>
        <p:spPr>
          <a:xfrm>
            <a:off x="1089586" y="3645024"/>
            <a:ext cx="10297144" cy="3046988"/>
          </a:xfrm>
          <a:prstGeom prst="rect">
            <a:avLst/>
          </a:prstGeom>
          <a:solidFill>
            <a:schemeClr val="accent5">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（請求方式）</a:t>
            </a:r>
          </a:p>
          <a:p>
            <a:r>
              <a:rPr lang="ja-JP" altLang="en-US" sz="2400" dirty="0">
                <a:latin typeface="HG丸ｺﾞｼｯｸM-PRO" panose="020F0600000000000000" pitchFamily="50" charset="-128"/>
                <a:ea typeface="HG丸ｺﾞｼｯｸM-PRO" panose="020F0600000000000000" pitchFamily="50" charset="-128"/>
              </a:rPr>
              <a:t>退会の申し出により退会するとき、年度末年齢に応じた額を給付します。</a:t>
            </a:r>
          </a:p>
          <a:p>
            <a:pPr marL="176212"/>
            <a:r>
              <a:rPr lang="ja-JP" altLang="en-US" sz="2400" dirty="0">
                <a:latin typeface="HG丸ｺﾞｼｯｸM-PRO" panose="020F0600000000000000" pitchFamily="50" charset="-128"/>
                <a:ea typeface="HG丸ｺﾞｼｯｸM-PRO" panose="020F0600000000000000" pitchFamily="50" charset="-128"/>
              </a:rPr>
              <a:t>◆５０歳から５５歳・・・・・５００，０００円</a:t>
            </a:r>
          </a:p>
          <a:p>
            <a:pPr marL="176212"/>
            <a:r>
              <a:rPr lang="ja-JP" altLang="en-US" sz="2400" dirty="0">
                <a:latin typeface="HG丸ｺﾞｼｯｸM-PRO" panose="020F0600000000000000" pitchFamily="50" charset="-128"/>
                <a:ea typeface="HG丸ｺﾞｼｯｸM-PRO" panose="020F0600000000000000" pitchFamily="50" charset="-128"/>
              </a:rPr>
              <a:t>◆５６歳から６０歳・・・・・３００，０００円</a:t>
            </a:r>
          </a:p>
          <a:p>
            <a:pPr marL="176212"/>
            <a:r>
              <a:rPr lang="ja-JP" altLang="en-US" sz="2400" dirty="0">
                <a:latin typeface="HG丸ｺﾞｼｯｸM-PRO" panose="020F0600000000000000" pitchFamily="50" charset="-128"/>
                <a:ea typeface="HG丸ｺﾞｼｯｸM-PRO" panose="020F0600000000000000" pitchFamily="50" charset="-128"/>
              </a:rPr>
              <a:t>◆６１歳から６５歳・・・・・２００，０００円</a:t>
            </a:r>
          </a:p>
          <a:p>
            <a:pPr marL="176212"/>
            <a:r>
              <a:rPr lang="ja-JP" altLang="en-US" sz="2400" dirty="0">
                <a:latin typeface="HG丸ｺﾞｼｯｸM-PRO" panose="020F0600000000000000" pitchFamily="50" charset="-128"/>
                <a:ea typeface="HG丸ｺﾞｼｯｸM-PRO" panose="020F0600000000000000" pitchFamily="50" charset="-128"/>
              </a:rPr>
              <a:t>◆６６歳から６９歳・・・・・１００，０００円</a:t>
            </a:r>
            <a:endParaRPr lang="en-US" altLang="ja-JP" sz="2400" dirty="0">
              <a:latin typeface="HG丸ｺﾞｼｯｸM-PRO" panose="020F0600000000000000" pitchFamily="50" charset="-128"/>
              <a:ea typeface="HG丸ｺﾞｼｯｸM-PRO" panose="020F0600000000000000" pitchFamily="50" charset="-128"/>
            </a:endParaRPr>
          </a:p>
          <a:p>
            <a:pPr marL="176212"/>
            <a:r>
              <a:rPr lang="ja-JP" altLang="en-US" sz="2400" dirty="0">
                <a:latin typeface="HG丸ｺﾞｼｯｸM-PRO" panose="020F0600000000000000" pitchFamily="50" charset="-128"/>
                <a:ea typeface="HG丸ｺﾞｼｯｸM-PRO" panose="020F0600000000000000" pitchFamily="50" charset="-128"/>
              </a:rPr>
              <a:t>◆７０歳・・・・・・・・・・・５０，０００円</a:t>
            </a:r>
          </a:p>
        </p:txBody>
      </p:sp>
      <p:sp>
        <p:nvSpPr>
          <p:cNvPr id="3" name="角丸四角形 2"/>
          <p:cNvSpPr/>
          <p:nvPr/>
        </p:nvSpPr>
        <p:spPr>
          <a:xfrm>
            <a:off x="1227924" y="3861692"/>
            <a:ext cx="2581894" cy="465208"/>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400" b="1" dirty="0">
                <a:latin typeface="HG丸ｺﾞｼｯｸM-PRO" panose="020F0600000000000000" pitchFamily="50" charset="-128"/>
                <a:ea typeface="HG丸ｺﾞｼｯｸM-PRO" panose="020F0600000000000000" pitchFamily="50" charset="-128"/>
              </a:rPr>
              <a:t>退会一時金</a:t>
            </a:r>
          </a:p>
        </p:txBody>
      </p:sp>
      <p:sp>
        <p:nvSpPr>
          <p:cNvPr id="2" name="テキスト ボックス 1">
            <a:extLst>
              <a:ext uri="{FF2B5EF4-FFF2-40B4-BE49-F238E27FC236}">
                <a16:creationId xmlns:a16="http://schemas.microsoft.com/office/drawing/2014/main" id="{DC0252A3-AFEE-3F12-2E0F-EA67D39F17B8}"/>
              </a:ext>
            </a:extLst>
          </p:cNvPr>
          <p:cNvSpPr txBox="1"/>
          <p:nvPr/>
        </p:nvSpPr>
        <p:spPr>
          <a:xfrm>
            <a:off x="1089586" y="371768"/>
            <a:ext cx="10297144" cy="3046988"/>
          </a:xfrm>
          <a:prstGeom prst="rect">
            <a:avLst/>
          </a:prstGeom>
          <a:solidFill>
            <a:schemeClr val="accent5">
              <a:lumMod val="20000"/>
              <a:lumOff val="80000"/>
            </a:schemeClr>
          </a:solidFill>
        </p:spPr>
        <p:txBody>
          <a:bodyPr wrap="square">
            <a:spAutoFit/>
          </a:bodyPr>
          <a:lstStyle/>
          <a:p>
            <a:pPr algn="ctr"/>
            <a:endParaRPr lang="en-US" altLang="ja-JP" sz="2400" dirty="0"/>
          </a:p>
          <a:p>
            <a:r>
              <a:rPr lang="ja-JP" altLang="en-US" sz="2400" dirty="0"/>
              <a:t>　　　　　　　　　</a:t>
            </a:r>
            <a:r>
              <a:rPr lang="ja-JP" altLang="en-US" sz="2400" dirty="0">
                <a:latin typeface="HG丸ｺﾞｼｯｸM-PRO" panose="020F0600000000000000" pitchFamily="50" charset="-128"/>
                <a:ea typeface="HG丸ｺﾞｼｯｸM-PRO" panose="020F0600000000000000" pitchFamily="50" charset="-128"/>
              </a:rPr>
              <a:t>（請求方式）</a:t>
            </a:r>
          </a:p>
          <a:p>
            <a:r>
              <a:rPr lang="ja-JP" altLang="en-US" sz="2400" dirty="0">
                <a:latin typeface="HG丸ｺﾞｼｯｸM-PRO" panose="020F0600000000000000" pitchFamily="50" charset="-128"/>
                <a:ea typeface="HG丸ｺﾞｼｯｸM-PRO" panose="020F0600000000000000" pitchFamily="50" charset="-128"/>
              </a:rPr>
              <a:t>亡くなられたとき、弔慰金を給付します。</a:t>
            </a:r>
          </a:p>
          <a:p>
            <a:pPr marL="176212"/>
            <a:r>
              <a:rPr lang="ja-JP" altLang="en-US" sz="2400" dirty="0">
                <a:latin typeface="HG丸ｺﾞｼｯｸM-PRO" panose="020F0600000000000000" pitchFamily="50" charset="-128"/>
                <a:ea typeface="HG丸ｺﾞｼｯｸM-PRO" panose="020F0600000000000000" pitchFamily="50" charset="-128"/>
              </a:rPr>
              <a:t>◆５０歳から５５歳・・・・・５００，０００円</a:t>
            </a:r>
          </a:p>
          <a:p>
            <a:pPr marL="176212"/>
            <a:r>
              <a:rPr lang="ja-JP" altLang="en-US" sz="2400" dirty="0">
                <a:latin typeface="HG丸ｺﾞｼｯｸM-PRO" panose="020F0600000000000000" pitchFamily="50" charset="-128"/>
                <a:ea typeface="HG丸ｺﾞｼｯｸM-PRO" panose="020F0600000000000000" pitchFamily="50" charset="-128"/>
              </a:rPr>
              <a:t>◆５６歳から６０歳・・・・・３００，０００円</a:t>
            </a:r>
          </a:p>
          <a:p>
            <a:pPr marL="176212"/>
            <a:r>
              <a:rPr lang="ja-JP" altLang="en-US" sz="2400" dirty="0">
                <a:latin typeface="HG丸ｺﾞｼｯｸM-PRO" panose="020F0600000000000000" pitchFamily="50" charset="-128"/>
                <a:ea typeface="HG丸ｺﾞｼｯｸM-PRO" panose="020F0600000000000000" pitchFamily="50" charset="-128"/>
              </a:rPr>
              <a:t>◆６１歳から６５歳・・・・・２００，０００円</a:t>
            </a:r>
          </a:p>
          <a:p>
            <a:pPr marL="176212"/>
            <a:r>
              <a:rPr lang="ja-JP" altLang="en-US" sz="2400" dirty="0">
                <a:latin typeface="HG丸ｺﾞｼｯｸM-PRO" panose="020F0600000000000000" pitchFamily="50" charset="-128"/>
                <a:ea typeface="HG丸ｺﾞｼｯｸM-PRO" panose="020F0600000000000000" pitchFamily="50" charset="-128"/>
              </a:rPr>
              <a:t>◆６６歳から７０歳・・・・・１００，０００円</a:t>
            </a:r>
          </a:p>
          <a:p>
            <a:pPr marL="176212"/>
            <a:r>
              <a:rPr lang="ja-JP" altLang="en-US" sz="2400" dirty="0">
                <a:latin typeface="HG丸ｺﾞｼｯｸM-PRO" panose="020F0600000000000000" pitchFamily="50" charset="-128"/>
                <a:ea typeface="HG丸ｺﾞｼｯｸM-PRO" panose="020F0600000000000000" pitchFamily="50" charset="-128"/>
              </a:rPr>
              <a:t>◆７１歳・・・・・・・・・・・５０，０００円</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5" name="角丸四角形 1">
            <a:extLst>
              <a:ext uri="{FF2B5EF4-FFF2-40B4-BE49-F238E27FC236}">
                <a16:creationId xmlns:a16="http://schemas.microsoft.com/office/drawing/2014/main" id="{99E1588A-C437-6533-27BF-5CA7852E7EF2}"/>
              </a:ext>
            </a:extLst>
          </p:cNvPr>
          <p:cNvSpPr/>
          <p:nvPr/>
        </p:nvSpPr>
        <p:spPr>
          <a:xfrm>
            <a:off x="1221350" y="515784"/>
            <a:ext cx="2592288" cy="453527"/>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HG丸ｺﾞｼｯｸM-PRO" panose="020F0600000000000000" pitchFamily="50" charset="-128"/>
                <a:ea typeface="HG丸ｺﾞｼｯｸM-PRO" panose="020F0600000000000000" pitchFamily="50" charset="-128"/>
              </a:rPr>
              <a:t>弔　慰　金</a:t>
            </a:r>
          </a:p>
        </p:txBody>
      </p:sp>
      <p:sp>
        <p:nvSpPr>
          <p:cNvPr id="6" name="四角形: 角を丸くする 5">
            <a:extLst>
              <a:ext uri="{FF2B5EF4-FFF2-40B4-BE49-F238E27FC236}">
                <a16:creationId xmlns:a16="http://schemas.microsoft.com/office/drawing/2014/main" id="{A6917AFB-D35D-A735-BD50-28AFB3B6D52E}"/>
              </a:ext>
            </a:extLst>
          </p:cNvPr>
          <p:cNvSpPr/>
          <p:nvPr/>
        </p:nvSpPr>
        <p:spPr>
          <a:xfrm>
            <a:off x="119336" y="188640"/>
            <a:ext cx="874292" cy="76079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録音したサウンド">
            <a:hlinkClick r:id="" action="ppaction://media"/>
            <a:extLst>
              <a:ext uri="{FF2B5EF4-FFF2-40B4-BE49-F238E27FC236}">
                <a16:creationId xmlns:a16="http://schemas.microsoft.com/office/drawing/2014/main" id="{94AF16E7-B88A-277C-5A7B-5E7EE9612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682" y="264235"/>
            <a:ext cx="609600" cy="609600"/>
          </a:xfrm>
          <a:prstGeom prst="rect">
            <a:avLst/>
          </a:prstGeom>
        </p:spPr>
      </p:pic>
    </p:spTree>
    <p:extLst>
      <p:ext uri="{BB962C8B-B14F-4D97-AF65-F5344CB8AC3E}">
        <p14:creationId xmlns:p14="http://schemas.microsoft.com/office/powerpoint/2010/main" val="2727148003"/>
      </p:ext>
    </p:extLst>
  </p:cSld>
  <p:clrMapOvr>
    <a:masterClrMapping/>
  </p:clrMapOvr>
  <mc:AlternateContent xmlns:mc="http://schemas.openxmlformats.org/markup-compatibility/2006" xmlns:p14="http://schemas.microsoft.com/office/powerpoint/2010/main">
    <mc:Choice Requires="p14">
      <p:transition spd="slow" p14:dur="2000" advTm="28070"/>
    </mc:Choice>
    <mc:Fallback xmlns="">
      <p:transition spd="slow" advTm="280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6"/>
        <p14:stopEvt time="27551"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CB025BC-E488-4D4B-B390-0961EEE43A03}"/>
              </a:ext>
            </a:extLst>
          </p:cNvPr>
          <p:cNvSpPr txBox="1"/>
          <p:nvPr/>
        </p:nvSpPr>
        <p:spPr>
          <a:xfrm>
            <a:off x="983432" y="746532"/>
            <a:ext cx="10441160" cy="3046988"/>
          </a:xfrm>
          <a:prstGeom prst="rect">
            <a:avLst/>
          </a:prstGeom>
          <a:solidFill>
            <a:srgbClr val="FEEBCE"/>
          </a:solidFill>
        </p:spPr>
        <p:txBody>
          <a:bodyPr wrap="square">
            <a:spAutoFit/>
          </a:bodyPr>
          <a:lstStyle/>
          <a:p>
            <a:pPr algn="ctr"/>
            <a:endParaRPr lang="en-US" altLang="ja-JP" sz="2400" dirty="0"/>
          </a:p>
          <a:p>
            <a:pPr algn="ctr"/>
            <a:endParaRPr lang="ja-JP" altLang="en-US" sz="2400" dirty="0"/>
          </a:p>
          <a:p>
            <a:pPr marL="176212"/>
            <a:r>
              <a:rPr lang="ja-JP" altLang="en-US" sz="2400" dirty="0">
                <a:latin typeface="HG丸ｺﾞｼｯｸM-PRO" panose="020F0600000000000000" pitchFamily="50" charset="-128"/>
                <a:ea typeface="HG丸ｺﾞｼｯｸM-PRO" panose="020F0600000000000000" pitchFamily="50" charset="-128"/>
              </a:rPr>
              <a:t>◆日帰り体験</a:t>
            </a:r>
            <a:endParaRPr lang="en-US" altLang="ja-JP" sz="2400" dirty="0">
              <a:latin typeface="HG丸ｺﾞｼｯｸM-PRO" panose="020F0600000000000000" pitchFamily="50" charset="-128"/>
              <a:ea typeface="HG丸ｺﾞｼｯｸM-PRO" panose="020F0600000000000000" pitchFamily="50" charset="-128"/>
            </a:endParaRPr>
          </a:p>
          <a:p>
            <a:pPr marL="176212"/>
            <a:r>
              <a:rPr lang="ja-JP" altLang="en-US" sz="2400" dirty="0">
                <a:latin typeface="HG丸ｺﾞｼｯｸM-PRO" panose="020F0600000000000000" pitchFamily="50" charset="-128"/>
                <a:ea typeface="HG丸ｺﾞｼｯｸM-PRO" panose="020F0600000000000000" pitchFamily="50" charset="-128"/>
              </a:rPr>
              <a:t>◆観劇</a:t>
            </a:r>
            <a:endParaRPr lang="en-US" altLang="ja-JP" sz="2400" dirty="0">
              <a:latin typeface="HG丸ｺﾞｼｯｸM-PRO" panose="020F0600000000000000" pitchFamily="50" charset="-128"/>
              <a:ea typeface="HG丸ｺﾞｼｯｸM-PRO" panose="020F0600000000000000" pitchFamily="50" charset="-128"/>
            </a:endParaRPr>
          </a:p>
          <a:p>
            <a:pPr marL="176212"/>
            <a:r>
              <a:rPr lang="ja-JP" altLang="en-US" sz="2400" dirty="0">
                <a:latin typeface="HG丸ｺﾞｼｯｸM-PRO" panose="020F0600000000000000" pitchFamily="50" charset="-128"/>
                <a:ea typeface="HG丸ｺﾞｼｯｸM-PRO" panose="020F0600000000000000" pitchFamily="50" charset="-128"/>
              </a:rPr>
              <a:t>◆ゴルフ大会、プロ野球観戦、大相撲観戦</a:t>
            </a:r>
            <a:endParaRPr lang="en-US" altLang="ja-JP" sz="2400" dirty="0">
              <a:latin typeface="HG丸ｺﾞｼｯｸM-PRO" panose="020F0600000000000000" pitchFamily="50" charset="-128"/>
              <a:ea typeface="HG丸ｺﾞｼｯｸM-PRO" panose="020F0600000000000000" pitchFamily="50" charset="-128"/>
            </a:endParaRPr>
          </a:p>
          <a:p>
            <a:pPr marL="176212"/>
            <a:r>
              <a:rPr lang="ja-JP" altLang="en-US" sz="2400" dirty="0">
                <a:latin typeface="HG丸ｺﾞｼｯｸM-PRO" panose="020F0600000000000000" pitchFamily="50" charset="-128"/>
                <a:ea typeface="HG丸ｺﾞｼｯｸM-PRO" panose="020F0600000000000000" pitchFamily="50" charset="-128"/>
              </a:rPr>
              <a:t>◆芸術鑑賞補助</a:t>
            </a:r>
            <a:endParaRPr lang="en-US" altLang="ja-JP" sz="2400" dirty="0">
              <a:latin typeface="HG丸ｺﾞｼｯｸM-PRO" panose="020F0600000000000000" pitchFamily="50" charset="-128"/>
              <a:ea typeface="HG丸ｺﾞｼｯｸM-PRO" panose="020F0600000000000000" pitchFamily="50" charset="-128"/>
            </a:endParaRPr>
          </a:p>
          <a:p>
            <a:pPr marL="176212"/>
            <a:r>
              <a:rPr lang="ja-JP" altLang="en-US" sz="2400" dirty="0">
                <a:latin typeface="HG丸ｺﾞｼｯｸM-PRO" panose="020F0600000000000000" pitchFamily="50" charset="-128"/>
                <a:ea typeface="HG丸ｺﾞｼｯｸM-PRO" panose="020F0600000000000000" pitchFamily="50" charset="-128"/>
              </a:rPr>
              <a:t>◆悠遊リゾートクラブ（会員割引事業）</a:t>
            </a:r>
            <a:endParaRPr lang="en-US" altLang="ja-JP" sz="2400" dirty="0">
              <a:latin typeface="HG丸ｺﾞｼｯｸM-PRO" panose="020F0600000000000000" pitchFamily="50" charset="-128"/>
              <a:ea typeface="HG丸ｺﾞｼｯｸM-PRO" panose="020F0600000000000000" pitchFamily="50" charset="-128"/>
            </a:endParaRPr>
          </a:p>
          <a:p>
            <a:pPr marL="176212"/>
            <a:endParaRPr lang="ja-JP" altLang="en-US" sz="2400" dirty="0">
              <a:latin typeface="ＭＳ Ｐ明朝" panose="02020600040205080304" pitchFamily="18" charset="-128"/>
              <a:ea typeface="ＭＳ Ｐ明朝" panose="02020600040205080304" pitchFamily="18" charset="-128"/>
            </a:endParaRPr>
          </a:p>
        </p:txBody>
      </p:sp>
      <p:sp>
        <p:nvSpPr>
          <p:cNvPr id="2" name="角丸四角形 1"/>
          <p:cNvSpPr/>
          <p:nvPr/>
        </p:nvSpPr>
        <p:spPr>
          <a:xfrm>
            <a:off x="1271464" y="904472"/>
            <a:ext cx="2788681" cy="504056"/>
          </a:xfrm>
          <a:prstGeom prst="roundRect">
            <a:avLst/>
          </a:prstGeom>
          <a:solidFill>
            <a:srgbClr val="ED7E3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400" b="1" dirty="0">
                <a:latin typeface="HG丸ｺﾞｼｯｸM-PRO" panose="020F0600000000000000" pitchFamily="50" charset="-128"/>
                <a:ea typeface="HG丸ｺﾞｼｯｸM-PRO" panose="020F0600000000000000" pitchFamily="50" charset="-128"/>
              </a:rPr>
              <a:t>福祉厚生事業</a:t>
            </a:r>
          </a:p>
        </p:txBody>
      </p:sp>
      <p:pic>
        <p:nvPicPr>
          <p:cNvPr id="4" name="図 3">
            <a:extLst>
              <a:ext uri="{FF2B5EF4-FFF2-40B4-BE49-F238E27FC236}">
                <a16:creationId xmlns:a16="http://schemas.microsoft.com/office/drawing/2014/main" id="{02928881-E523-1E34-3B5B-FF09F35A894D}"/>
              </a:ext>
            </a:extLst>
          </p:cNvPr>
          <p:cNvPicPr>
            <a:picLocks noChangeAspect="1"/>
          </p:cNvPicPr>
          <p:nvPr/>
        </p:nvPicPr>
        <p:blipFill>
          <a:blip r:embed="rId5"/>
          <a:stretch>
            <a:fillRect/>
          </a:stretch>
        </p:blipFill>
        <p:spPr>
          <a:xfrm>
            <a:off x="2063550" y="4509120"/>
            <a:ext cx="1714500" cy="1714500"/>
          </a:xfrm>
          <a:prstGeom prst="rect">
            <a:avLst/>
          </a:prstGeom>
        </p:spPr>
      </p:pic>
      <p:pic>
        <p:nvPicPr>
          <p:cNvPr id="7" name="図 6">
            <a:extLst>
              <a:ext uri="{FF2B5EF4-FFF2-40B4-BE49-F238E27FC236}">
                <a16:creationId xmlns:a16="http://schemas.microsoft.com/office/drawing/2014/main" id="{269233E7-28F0-41CB-CB2A-80197D154D3C}"/>
              </a:ext>
            </a:extLst>
          </p:cNvPr>
          <p:cNvPicPr>
            <a:picLocks noChangeAspect="1"/>
          </p:cNvPicPr>
          <p:nvPr/>
        </p:nvPicPr>
        <p:blipFill>
          <a:blip r:embed="rId6"/>
          <a:stretch>
            <a:fillRect/>
          </a:stretch>
        </p:blipFill>
        <p:spPr>
          <a:xfrm>
            <a:off x="7981902" y="4587974"/>
            <a:ext cx="1714500" cy="1714500"/>
          </a:xfrm>
          <a:prstGeom prst="rect">
            <a:avLst/>
          </a:prstGeom>
        </p:spPr>
      </p:pic>
      <p:sp>
        <p:nvSpPr>
          <p:cNvPr id="8" name="四角形: 角を丸くする 7">
            <a:extLst>
              <a:ext uri="{FF2B5EF4-FFF2-40B4-BE49-F238E27FC236}">
                <a16:creationId xmlns:a16="http://schemas.microsoft.com/office/drawing/2014/main" id="{59221BC5-26A9-4FA2-E9B0-8BD6A7107678}"/>
              </a:ext>
            </a:extLst>
          </p:cNvPr>
          <p:cNvSpPr/>
          <p:nvPr/>
        </p:nvSpPr>
        <p:spPr>
          <a:xfrm>
            <a:off x="187677" y="349348"/>
            <a:ext cx="795755" cy="738004"/>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7345013-F4DB-326D-38A0-0CF10C15FB32}"/>
              </a:ext>
            </a:extLst>
          </p:cNvPr>
          <p:cNvPicPr>
            <a:picLocks noChangeAspect="1"/>
          </p:cNvPicPr>
          <p:nvPr/>
        </p:nvPicPr>
        <p:blipFill>
          <a:blip r:embed="rId7"/>
          <a:stretch>
            <a:fillRect/>
          </a:stretch>
        </p:blipFill>
        <p:spPr>
          <a:xfrm>
            <a:off x="4655840" y="4539446"/>
            <a:ext cx="2355488" cy="1684174"/>
          </a:xfrm>
          <a:prstGeom prst="rect">
            <a:avLst/>
          </a:prstGeom>
        </p:spPr>
      </p:pic>
      <p:pic>
        <p:nvPicPr>
          <p:cNvPr id="6" name="録音したサウンド">
            <a:hlinkClick r:id="" action="ppaction://media"/>
            <a:extLst>
              <a:ext uri="{FF2B5EF4-FFF2-40B4-BE49-F238E27FC236}">
                <a16:creationId xmlns:a16="http://schemas.microsoft.com/office/drawing/2014/main" id="{66D5CB3D-E40C-9096-126B-E7B35253A7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0755" y="413550"/>
            <a:ext cx="609600" cy="609600"/>
          </a:xfrm>
          <a:prstGeom prst="rect">
            <a:avLst/>
          </a:prstGeom>
        </p:spPr>
      </p:pic>
    </p:spTree>
    <p:extLst>
      <p:ext uri="{BB962C8B-B14F-4D97-AF65-F5344CB8AC3E}">
        <p14:creationId xmlns:p14="http://schemas.microsoft.com/office/powerpoint/2010/main" val="3668459620"/>
      </p:ext>
    </p:extLst>
  </p:cSld>
  <p:clrMapOvr>
    <a:masterClrMapping/>
  </p:clrMapOvr>
  <mc:AlternateContent xmlns:mc="http://schemas.openxmlformats.org/markup-compatibility/2006" xmlns:p14="http://schemas.microsoft.com/office/powerpoint/2010/main">
    <mc:Choice Requires="p14">
      <p:transition spd="slow" p14:dur="2000" advTm="45409"/>
    </mc:Choice>
    <mc:Fallback xmlns="">
      <p:transition spd="slow" advTm="45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7"/>
        <p14:stopEvt time="44032" objId="7"/>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2018</TotalTime>
  <Words>2597</Words>
  <Application>Microsoft Office PowerPoint</Application>
  <PresentationFormat>ワイド画面</PresentationFormat>
  <Paragraphs>221</Paragraphs>
  <Slides>8</Slides>
  <Notes>8</Notes>
  <HiddenSlides>0</HiddenSlides>
  <MMClips>8</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8</vt:i4>
      </vt:variant>
    </vt:vector>
  </HeadingPairs>
  <TitlesOfParts>
    <vt:vector size="17" baseType="lpstr">
      <vt:lpstr>BIZ UDPゴシック</vt:lpstr>
      <vt:lpstr>HG丸ｺﾞｼｯｸM-PRO</vt:lpstr>
      <vt:lpstr>ＭＳ Ｐゴシック</vt:lpstr>
      <vt:lpstr>ＭＳ Ｐ明朝</vt:lpstr>
      <vt:lpstr>游ゴシック</vt:lpstr>
      <vt:lpstr>游ゴシック Light</vt:lpstr>
      <vt:lpstr>Arial</vt:lpstr>
      <vt:lpstr>Century</vt:lpstr>
      <vt:lpstr>Office テーマ</vt:lpstr>
      <vt:lpstr>PowerPoint プレゼンテーション</vt:lpstr>
      <vt:lpstr>３　退職医療事業の給付内容　（令和７年12月現在）</vt:lpstr>
      <vt:lpstr>PowerPoint プレゼンテーション</vt:lpstr>
      <vt:lpstr>互助会からの給付額の比較</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退職医療事業のご案内 （退職時の手続き） </dc:title>
  <dc:creator>kg09</dc:creator>
  <cp:lastModifiedBy>kg09</cp:lastModifiedBy>
  <cp:revision>256</cp:revision>
  <cp:lastPrinted>2020-09-30T01:20:03Z</cp:lastPrinted>
  <dcterms:created xsi:type="dcterms:W3CDTF">2020-09-03T08:35:27Z</dcterms:created>
  <dcterms:modified xsi:type="dcterms:W3CDTF">2026-01-15T01:33:27Z</dcterms:modified>
</cp:coreProperties>
</file>