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
  </p:notesMasterIdLst>
  <p:handoutMasterIdLst>
    <p:handoutMasterId r:id="rId8"/>
  </p:handoutMasterIdLst>
  <p:sldIdLst>
    <p:sldId id="256" r:id="rId2"/>
    <p:sldId id="257" r:id="rId3"/>
    <p:sldId id="265" r:id="rId4"/>
    <p:sldId id="269" r:id="rId5"/>
    <p:sldId id="267" r:id="rId6"/>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75500C68-CC34-4D4C-BFEF-C5A57A359DA4}">
          <p14:sldIdLst>
            <p14:sldId id="256"/>
            <p14:sldId id="257"/>
            <p14:sldId id="265"/>
            <p14:sldId id="269"/>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EFEF"/>
    <a:srgbClr val="FF9999"/>
    <a:srgbClr val="FFE5E5"/>
    <a:srgbClr val="FF6600"/>
    <a:srgbClr val="FF9966"/>
    <a:srgbClr val="CC33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88" autoAdjust="0"/>
    <p:restoredTop sz="94660" autoAdjust="0"/>
  </p:normalViewPr>
  <p:slideViewPr>
    <p:cSldViewPr>
      <p:cViewPr varScale="1">
        <p:scale>
          <a:sx n="110" d="100"/>
          <a:sy n="110" d="100"/>
        </p:scale>
        <p:origin x="552"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FF47132-CE0E-372C-DE18-3448ADC8C2EF}"/>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386F7BE-2560-B285-D20D-A223F3EFC5AA}"/>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E5726AB0-5FBF-4A28-95AB-FD3E5D901341}" type="datetimeFigureOut">
              <a:rPr kumimoji="1" lang="ja-JP" altLang="en-US" smtClean="0"/>
              <a:t>2026/1/15</a:t>
            </a:fld>
            <a:endParaRPr kumimoji="1" lang="ja-JP" altLang="en-US"/>
          </a:p>
        </p:txBody>
      </p:sp>
      <p:sp>
        <p:nvSpPr>
          <p:cNvPr id="4" name="フッター プレースホルダー 3">
            <a:extLst>
              <a:ext uri="{FF2B5EF4-FFF2-40B4-BE49-F238E27FC236}">
                <a16:creationId xmlns:a16="http://schemas.microsoft.com/office/drawing/2014/main" id="{AC85B21F-D664-2E25-EF56-5AF0401A3F04}"/>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EAE62EB-B29F-DE13-E501-2A364F37D55F}"/>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786577E9-5E61-4422-B7BD-8FCFED89121A}" type="slidenum">
              <a:rPr kumimoji="1" lang="ja-JP" altLang="en-US" smtClean="0"/>
              <a:t>‹#›</a:t>
            </a:fld>
            <a:endParaRPr kumimoji="1" lang="ja-JP" altLang="en-US"/>
          </a:p>
        </p:txBody>
      </p:sp>
    </p:spTree>
    <p:extLst>
      <p:ext uri="{BB962C8B-B14F-4D97-AF65-F5344CB8AC3E}">
        <p14:creationId xmlns:p14="http://schemas.microsoft.com/office/powerpoint/2010/main" val="2144304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99F72246-EF6F-4E10-B911-202B1883C1E8}" type="datetimeFigureOut">
              <a:rPr kumimoji="1" lang="ja-JP" altLang="en-US" smtClean="0"/>
              <a:t>2026/1/15</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0EB77DD0-7801-4847-8BCE-160977125F3A}" type="slidenum">
              <a:rPr kumimoji="1" lang="ja-JP" altLang="en-US" smtClean="0"/>
              <a:t>‹#›</a:t>
            </a:fld>
            <a:endParaRPr kumimoji="1" lang="ja-JP" altLang="en-US"/>
          </a:p>
        </p:txBody>
      </p:sp>
    </p:spTree>
    <p:extLst>
      <p:ext uri="{BB962C8B-B14F-4D97-AF65-F5344CB8AC3E}">
        <p14:creationId xmlns:p14="http://schemas.microsoft.com/office/powerpoint/2010/main" val="15996845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1044575"/>
            <a:ext cx="5916613" cy="3328988"/>
          </a:xfrm>
        </p:spPr>
      </p:sp>
      <p:sp>
        <p:nvSpPr>
          <p:cNvPr id="3" name="ノート プレースホルダー 2"/>
          <p:cNvSpPr>
            <a:spLocks noGrp="1"/>
          </p:cNvSpPr>
          <p:nvPr>
            <p:ph type="body" idx="1"/>
          </p:nvPr>
        </p:nvSpPr>
        <p:spPr>
          <a:xfrm>
            <a:off x="559569" y="4933156"/>
            <a:ext cx="5544616" cy="3884612"/>
          </a:xfrm>
        </p:spPr>
        <p:txBody>
          <a:bodyPr/>
          <a:lstStyle/>
          <a:p>
            <a:r>
              <a:rPr kumimoji="1" lang="ja-JP" altLang="en-US" sz="1400" dirty="0"/>
              <a:t>　それでは、令和７年度 茨城県教職員互助会の退職医療事業についてご説明いたします。</a:t>
            </a:r>
          </a:p>
          <a:p>
            <a:r>
              <a:rPr kumimoji="1" lang="ja-JP" altLang="en-US" sz="1400" dirty="0"/>
              <a:t>　教職員互助会の退会時には、退職医療事業へ加入するか加入しないか、もしくは現職会員を継続するか、いずれかの手続きが必要となります。</a:t>
            </a:r>
          </a:p>
          <a:p>
            <a:r>
              <a:rPr kumimoji="1" lang="ja-JP" altLang="en-US" sz="1400" dirty="0"/>
              <a:t>　令和７年度末の退職後に、勤務を継続される方もされない方も、このあと重要な説明が含まれますので、最後までご視聴願います。</a:t>
            </a:r>
          </a:p>
          <a:p>
            <a:r>
              <a:rPr kumimoji="1" lang="ja-JP" altLang="en-US" sz="1400" dirty="0"/>
              <a:t>　これから、大切なところでは「ポイント」として話していきます。</a:t>
            </a:r>
          </a:p>
          <a:p>
            <a:endParaRPr kumimoji="1" lang="ja-JP" altLang="en-US" sz="1400" dirty="0"/>
          </a:p>
          <a:p>
            <a:r>
              <a:rPr kumimoji="1" lang="ja-JP" altLang="en-US" sz="1400" dirty="0"/>
              <a:t>次のスライドをご覧ください。</a:t>
            </a:r>
          </a:p>
          <a:p>
            <a:endParaRPr kumimoji="1" lang="en-US" altLang="ja-JP" sz="1400" dirty="0"/>
          </a:p>
          <a:p>
            <a:endParaRPr kumimoji="1" lang="ja-JP" altLang="en-US" dirty="0"/>
          </a:p>
        </p:txBody>
      </p:sp>
      <p:sp>
        <p:nvSpPr>
          <p:cNvPr id="4" name="スライド番号プレースホルダー 3"/>
          <p:cNvSpPr>
            <a:spLocks noGrp="1"/>
          </p:cNvSpPr>
          <p:nvPr>
            <p:ph type="sldNum" sz="quarter" idx="5"/>
          </p:nvPr>
        </p:nvSpPr>
        <p:spPr/>
        <p:txBody>
          <a:bodyPr/>
          <a:lstStyle/>
          <a:p>
            <a:fld id="{0EB77DD0-7801-4847-8BCE-160977125F3A}" type="slidenum">
              <a:rPr kumimoji="1" lang="ja-JP" altLang="en-US" smtClean="0"/>
              <a:t>1</a:t>
            </a:fld>
            <a:endParaRPr kumimoji="1" lang="ja-JP" altLang="en-US"/>
          </a:p>
        </p:txBody>
      </p:sp>
    </p:spTree>
    <p:extLst>
      <p:ext uri="{BB962C8B-B14F-4D97-AF65-F5344CB8AC3E}">
        <p14:creationId xmlns:p14="http://schemas.microsoft.com/office/powerpoint/2010/main" val="8126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612775"/>
            <a:ext cx="5916613" cy="3328988"/>
          </a:xfrm>
        </p:spPr>
      </p:sp>
      <p:sp>
        <p:nvSpPr>
          <p:cNvPr id="3" name="ノート プレースホルダー 2"/>
          <p:cNvSpPr>
            <a:spLocks noGrp="1"/>
          </p:cNvSpPr>
          <p:nvPr>
            <p:ph type="body" idx="1"/>
          </p:nvPr>
        </p:nvSpPr>
        <p:spPr>
          <a:xfrm>
            <a:off x="271537" y="4573116"/>
            <a:ext cx="6264695" cy="4721448"/>
          </a:xfrm>
        </p:spPr>
        <p:txBody>
          <a:bodyPr/>
          <a:lstStyle/>
          <a:p>
            <a:r>
              <a:rPr kumimoji="1" lang="ja-JP" altLang="en-US" sz="1400" dirty="0"/>
              <a:t>１　退職医療事業について</a:t>
            </a:r>
          </a:p>
          <a:p>
            <a:r>
              <a:rPr kumimoji="1" lang="ja-JP" altLang="en-US" sz="1400" dirty="0"/>
              <a:t>　教職員互助会は、退職された会員の健康と心豊かな生活の充実を願い、退職後の医療費の負担軽減を主な目的とし、退職医療事業を実施しています。</a:t>
            </a:r>
          </a:p>
          <a:p>
            <a:r>
              <a:rPr kumimoji="1" lang="ja-JP" altLang="en-US" sz="1400" dirty="0"/>
              <a:t>　退職医療事業は、</a:t>
            </a:r>
            <a:r>
              <a:rPr kumimoji="1" lang="en-US" altLang="ja-JP" sz="1400" dirty="0"/>
              <a:t>50</a:t>
            </a:r>
            <a:r>
              <a:rPr kumimoji="1" lang="ja-JP" altLang="en-US" sz="1400" dirty="0"/>
              <a:t>歳以上で退職する教職員互助会の現職会員と、</a:t>
            </a:r>
            <a:r>
              <a:rPr kumimoji="1" lang="en-US" altLang="ja-JP" sz="1400" dirty="0"/>
              <a:t>50</a:t>
            </a:r>
            <a:r>
              <a:rPr kumimoji="1" lang="ja-JP" altLang="en-US" sz="1400" dirty="0"/>
              <a:t>歳以上の配偶者の方のみが加入できる相互共済制度です。</a:t>
            </a:r>
          </a:p>
          <a:p>
            <a:r>
              <a:rPr kumimoji="1" lang="ja-JP" altLang="en-US" sz="1400" dirty="0"/>
              <a:t>　本会で行う「相互共済制度」について簡単に説明しますと、将来病気にかかり通院や入院などで医療費が多くかかってしまわないか、生活に困窮しないか、と言った先々の不安に備え、会員同士でお互いに負担金を出し合って、その中で困っている人を助ける。そして、自分が困った際には助けてもらう、といった相互の思いやりで成り立っている制度です。</a:t>
            </a:r>
            <a:r>
              <a:rPr lang="ja-JP" altLang="en-US" sz="1400" dirty="0"/>
              <a:t>今、健康で元気な方も、将来の生活の安定・安心のため、これからご説明する制度の趣旨や事業内容についてご理解いただき、ぜひ加入をご検討ください。</a:t>
            </a:r>
            <a:endParaRPr kumimoji="1" lang="ja-JP" altLang="en-US" sz="1400" dirty="0"/>
          </a:p>
          <a:p>
            <a:endParaRPr kumimoji="1" lang="ja-JP" altLang="en-US" sz="1400" dirty="0"/>
          </a:p>
          <a:p>
            <a:r>
              <a:rPr kumimoji="1" lang="ja-JP" altLang="en-US" sz="1400" dirty="0">
                <a:solidFill>
                  <a:srgbClr val="FF0000"/>
                </a:solidFill>
              </a:rPr>
              <a:t>ポイント①</a:t>
            </a:r>
            <a:r>
              <a:rPr kumimoji="1" lang="ja-JP" altLang="en-US" sz="1400" dirty="0"/>
              <a:t>　互助会では大まかに現職会員と、退職会員に分かれておりますが、現職会員と退職会員の両方の会員にはなれません。現職会員となれるのは、定年年齢の年度末までとなります。任期付職員等の方は、任期の期間中に定年年齢の年度末を越える際には、この日に退会となりますのでご注意ください。</a:t>
            </a:r>
          </a:p>
          <a:p>
            <a:endParaRPr kumimoji="1" lang="ja-JP" altLang="en-US" sz="1400" dirty="0"/>
          </a:p>
          <a:p>
            <a:r>
              <a:rPr kumimoji="1" lang="ja-JP" altLang="en-US" sz="1400" dirty="0"/>
              <a:t>　</a:t>
            </a:r>
          </a:p>
          <a:p>
            <a:r>
              <a:rPr kumimoji="1" lang="ja-JP" altLang="en-US" sz="1400" dirty="0"/>
              <a:t>　次のスライドをご覧ください。</a:t>
            </a:r>
          </a:p>
          <a:p>
            <a:endParaRPr kumimoji="1" lang="ja-JP" altLang="en-US" sz="1400" dirty="0"/>
          </a:p>
        </p:txBody>
      </p:sp>
      <p:sp>
        <p:nvSpPr>
          <p:cNvPr id="4" name="スライド番号プレースホルダー 3"/>
          <p:cNvSpPr>
            <a:spLocks noGrp="1"/>
          </p:cNvSpPr>
          <p:nvPr>
            <p:ph type="sldNum" sz="quarter" idx="5"/>
          </p:nvPr>
        </p:nvSpPr>
        <p:spPr/>
        <p:txBody>
          <a:bodyPr/>
          <a:lstStyle/>
          <a:p>
            <a:fld id="{0EB77DD0-7801-4847-8BCE-160977125F3A}" type="slidenum">
              <a:rPr kumimoji="1" lang="ja-JP" altLang="en-US" smtClean="0"/>
              <a:t>2</a:t>
            </a:fld>
            <a:endParaRPr kumimoji="1" lang="ja-JP" altLang="en-US"/>
          </a:p>
        </p:txBody>
      </p:sp>
    </p:spTree>
    <p:extLst>
      <p:ext uri="{BB962C8B-B14F-4D97-AF65-F5344CB8AC3E}">
        <p14:creationId xmlns:p14="http://schemas.microsoft.com/office/powerpoint/2010/main" val="162062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684213"/>
            <a:ext cx="5916613" cy="3328987"/>
          </a:xfrm>
        </p:spPr>
      </p:sp>
      <p:sp>
        <p:nvSpPr>
          <p:cNvPr id="3" name="ノート プレースホルダー 2"/>
          <p:cNvSpPr>
            <a:spLocks noGrp="1"/>
          </p:cNvSpPr>
          <p:nvPr>
            <p:ph type="body" idx="1"/>
          </p:nvPr>
        </p:nvSpPr>
        <p:spPr>
          <a:xfrm>
            <a:off x="271537" y="4429100"/>
            <a:ext cx="6192688" cy="5256584"/>
          </a:xfrm>
        </p:spPr>
        <p:txBody>
          <a:bodyPr/>
          <a:lstStyle/>
          <a:p>
            <a:r>
              <a:rPr kumimoji="1" lang="ja-JP" altLang="en-US" sz="1400" dirty="0"/>
              <a:t>２　加入資格と会員期間</a:t>
            </a:r>
          </a:p>
          <a:p>
            <a:r>
              <a:rPr kumimoji="1" lang="ja-JP" altLang="en-US" sz="1400" dirty="0"/>
              <a:t>（１）加入資格について</a:t>
            </a:r>
          </a:p>
          <a:p>
            <a:r>
              <a:rPr kumimoji="1" lang="ja-JP" altLang="en-US" sz="1400" dirty="0">
                <a:solidFill>
                  <a:srgbClr val="FF0000"/>
                </a:solidFill>
              </a:rPr>
              <a:t>ポイント②　</a:t>
            </a:r>
            <a:r>
              <a:rPr kumimoji="1" lang="ja-JP" altLang="en-US" sz="1400" dirty="0"/>
              <a:t>退職医療事業に加入できるのは、本人は、</a:t>
            </a:r>
            <a:r>
              <a:rPr kumimoji="1" lang="en-US" altLang="ja-JP" sz="1400" dirty="0"/>
              <a:t>50</a:t>
            </a:r>
            <a:r>
              <a:rPr kumimoji="1" lang="ja-JP" altLang="en-US" sz="1400" dirty="0"/>
              <a:t>歳以上で退職する教職員互助会の現職会員の方です。配偶者は、扶養の有無にかかわらず会員の配偶者で、</a:t>
            </a:r>
            <a:r>
              <a:rPr kumimoji="1" lang="en-US" altLang="ja-JP" sz="1400" dirty="0"/>
              <a:t>50</a:t>
            </a:r>
            <a:r>
              <a:rPr kumimoji="1" lang="ja-JP" altLang="en-US" sz="1400" dirty="0"/>
              <a:t>歳以上であれば一緒に加入することができます。</a:t>
            </a:r>
          </a:p>
          <a:p>
            <a:r>
              <a:rPr kumimoji="1" lang="ja-JP" altLang="en-US" sz="1400" dirty="0"/>
              <a:t>　一度退職医療事業に加入された方は、定年年齢未満でも、再び現職の会員として加入することはできません。また、本人会員と配偶者会員で受けられる給付内容に</a:t>
            </a:r>
            <a:r>
              <a:rPr lang="ja-JP" altLang="en-US" sz="1400" dirty="0"/>
              <a:t>違い</a:t>
            </a:r>
            <a:r>
              <a:rPr kumimoji="1" lang="ja-JP" altLang="en-US" sz="1400" dirty="0"/>
              <a:t>はございません。</a:t>
            </a:r>
          </a:p>
          <a:p>
            <a:endParaRPr kumimoji="1" lang="ja-JP" altLang="en-US" sz="1400" dirty="0"/>
          </a:p>
          <a:p>
            <a:r>
              <a:rPr kumimoji="1" lang="ja-JP" altLang="en-US" sz="1400" dirty="0"/>
              <a:t>次に（２）会員期間について</a:t>
            </a:r>
          </a:p>
          <a:p>
            <a:r>
              <a:rPr kumimoji="1" lang="ja-JP" altLang="en-US" sz="1400" dirty="0"/>
              <a:t>　令和７年度末に退職し、令和８年度から退職医療事業に加入する退職会員は、退職した日の翌日、令和</a:t>
            </a:r>
            <a:r>
              <a:rPr kumimoji="1" lang="en-US" altLang="ja-JP" sz="1400" dirty="0"/>
              <a:t>8</a:t>
            </a:r>
            <a:r>
              <a:rPr kumimoji="1" lang="ja-JP" altLang="en-US" sz="1400" dirty="0"/>
              <a:t>年４月１日から満</a:t>
            </a:r>
            <a:r>
              <a:rPr kumimoji="1" lang="en-US" altLang="ja-JP" sz="1400" dirty="0"/>
              <a:t>71</a:t>
            </a:r>
            <a:r>
              <a:rPr kumimoji="1" lang="ja-JP" altLang="en-US" sz="1400" dirty="0"/>
              <a:t>歳に達する年度末までが、給付や補助が受けられる期間となります。</a:t>
            </a:r>
          </a:p>
          <a:p>
            <a:r>
              <a:rPr kumimoji="1" lang="ja-JP" altLang="en-US" sz="1400" dirty="0"/>
              <a:t>　その後、自動的に長寿会員に移行します。長寿会員は</a:t>
            </a:r>
            <a:r>
              <a:rPr kumimoji="1" lang="en-US" altLang="ja-JP" sz="1400" dirty="0"/>
              <a:t>72</a:t>
            </a:r>
            <a:r>
              <a:rPr kumimoji="1" lang="ja-JP" altLang="en-US" sz="1400" dirty="0"/>
              <a:t>歳となる年度から</a:t>
            </a:r>
            <a:r>
              <a:rPr kumimoji="1" lang="en-US" altLang="ja-JP" sz="1400" dirty="0"/>
              <a:t>76</a:t>
            </a:r>
            <a:r>
              <a:rPr kumimoji="1" lang="ja-JP" altLang="en-US" sz="1400" dirty="0"/>
              <a:t>歳に達する年度末までとなり、給付や補助事業は無くなりますが、福祉厚生事業へご参加いただけます。</a:t>
            </a:r>
          </a:p>
          <a:p>
            <a:r>
              <a:rPr kumimoji="1" lang="ja-JP" altLang="en-US" sz="1400" dirty="0"/>
              <a:t>　なお、参考として、定年年齢延長に伴い、会員期間も段階的に延長となっております。</a:t>
            </a:r>
          </a:p>
          <a:p>
            <a:endParaRPr kumimoji="1" lang="ja-JP" altLang="en-US" sz="1400" dirty="0"/>
          </a:p>
          <a:p>
            <a:r>
              <a:rPr kumimoji="1" lang="ja-JP" altLang="en-US" sz="1400" dirty="0"/>
              <a:t>そして</a:t>
            </a:r>
            <a:r>
              <a:rPr kumimoji="1" lang="ja-JP" altLang="en-US" sz="1400" dirty="0">
                <a:solidFill>
                  <a:srgbClr val="FF0000"/>
                </a:solidFill>
              </a:rPr>
              <a:t>ポイント③</a:t>
            </a:r>
            <a:r>
              <a:rPr kumimoji="1" lang="ja-JP" altLang="en-US" sz="1400" dirty="0"/>
              <a:t>　配偶者の方と年齢が異なっている場合、本人・配偶者それぞれが、</a:t>
            </a:r>
            <a:r>
              <a:rPr kumimoji="1" lang="en-US" altLang="ja-JP" sz="1400" dirty="0"/>
              <a:t>71</a:t>
            </a:r>
            <a:r>
              <a:rPr kumimoji="1" lang="ja-JP" altLang="en-US" sz="1400" dirty="0"/>
              <a:t>歳となるまでは退職会員として、</a:t>
            </a:r>
            <a:r>
              <a:rPr kumimoji="1" lang="en-US" altLang="ja-JP" sz="1400" dirty="0"/>
              <a:t>76</a:t>
            </a:r>
            <a:r>
              <a:rPr kumimoji="1" lang="ja-JP" altLang="en-US" sz="1400" dirty="0"/>
              <a:t>歳となるまでは長寿会員として加入できます。</a:t>
            </a:r>
          </a:p>
          <a:p>
            <a:endParaRPr kumimoji="1" lang="ja-JP" altLang="en-US" sz="1400" dirty="0"/>
          </a:p>
          <a:p>
            <a:r>
              <a:rPr kumimoji="1" lang="ja-JP" altLang="en-US" sz="1400" dirty="0"/>
              <a:t>　次のスライドをご覧ください。</a:t>
            </a:r>
          </a:p>
          <a:p>
            <a:endParaRPr kumimoji="1" lang="ja-JP" altLang="en-US" sz="1400" dirty="0"/>
          </a:p>
        </p:txBody>
      </p:sp>
      <p:sp>
        <p:nvSpPr>
          <p:cNvPr id="4" name="スライド番号プレースホルダー 3"/>
          <p:cNvSpPr>
            <a:spLocks noGrp="1"/>
          </p:cNvSpPr>
          <p:nvPr>
            <p:ph type="sldNum" sz="quarter" idx="5"/>
          </p:nvPr>
        </p:nvSpPr>
        <p:spPr/>
        <p:txBody>
          <a:bodyPr/>
          <a:lstStyle/>
          <a:p>
            <a:fld id="{0EB77DD0-7801-4847-8BCE-160977125F3A}" type="slidenum">
              <a:rPr kumimoji="1" lang="ja-JP" altLang="en-US" smtClean="0"/>
              <a:t>3</a:t>
            </a:fld>
            <a:endParaRPr kumimoji="1" lang="ja-JP" altLang="en-US"/>
          </a:p>
        </p:txBody>
      </p:sp>
    </p:spTree>
    <p:extLst>
      <p:ext uri="{BB962C8B-B14F-4D97-AF65-F5344CB8AC3E}">
        <p14:creationId xmlns:p14="http://schemas.microsoft.com/office/powerpoint/2010/main" val="214092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2900" y="325438"/>
            <a:ext cx="5916613" cy="3327400"/>
          </a:xfrm>
        </p:spPr>
      </p:sp>
      <p:sp>
        <p:nvSpPr>
          <p:cNvPr id="3" name="ノート プレースホルダー 2"/>
          <p:cNvSpPr>
            <a:spLocks noGrp="1"/>
          </p:cNvSpPr>
          <p:nvPr>
            <p:ph type="body" idx="1"/>
          </p:nvPr>
        </p:nvSpPr>
        <p:spPr>
          <a:xfrm>
            <a:off x="415553" y="3853036"/>
            <a:ext cx="6048672" cy="5904656"/>
          </a:xfrm>
        </p:spPr>
        <p:txBody>
          <a:bodyPr/>
          <a:lstStyle/>
          <a:p>
            <a:r>
              <a:rPr kumimoji="1" lang="ja-JP" altLang="en-US" sz="1400" dirty="0">
                <a:solidFill>
                  <a:srgbClr val="FF0000"/>
                </a:solidFill>
              </a:rPr>
              <a:t>ポイント④　</a:t>
            </a:r>
            <a:r>
              <a:rPr kumimoji="1" lang="ja-JP" altLang="en-US" sz="1400" dirty="0"/>
              <a:t>退職後の就労の有無や勤務形態によって、今回加入選択機会があるか判断をします。こちらの加入機会判断チャートをご覧ください。</a:t>
            </a:r>
          </a:p>
          <a:p>
            <a:r>
              <a:rPr kumimoji="1" lang="ja-JP" altLang="en-US" sz="1400" dirty="0"/>
              <a:t>　</a:t>
            </a:r>
            <a:r>
              <a:rPr kumimoji="1" lang="en-US" altLang="ja-JP" sz="1400" dirty="0"/>
              <a:t>50</a:t>
            </a:r>
            <a:r>
              <a:rPr kumimoji="1" lang="ja-JP" altLang="en-US" sz="1400" dirty="0"/>
              <a:t>歳以上で定年退職以外の退職をされる場合は、一番左端をご覧ください。現職会員と記載があるのが、今の皆さまの会員区分です。その隣の赤いラインの上部に定年前退職と記載のあるところから大きく</a:t>
            </a:r>
            <a:r>
              <a:rPr kumimoji="1" lang="en-US" altLang="ja-JP" sz="1400" dirty="0"/>
              <a:t>2</a:t>
            </a:r>
            <a:r>
              <a:rPr kumimoji="1" lang="ja-JP" altLang="en-US" sz="1400" dirty="0"/>
              <a:t>つに分岐します。</a:t>
            </a:r>
          </a:p>
          <a:p>
            <a:r>
              <a:rPr kumimoji="1" lang="ja-JP" altLang="en-US" sz="1400" dirty="0"/>
              <a:t>　</a:t>
            </a:r>
            <a:r>
              <a:rPr kumimoji="1" lang="en-US" altLang="ja-JP" sz="1400" dirty="0"/>
              <a:t>1</a:t>
            </a:r>
            <a:r>
              <a:rPr kumimoji="1" lang="ja-JP" altLang="en-US" sz="1400" dirty="0"/>
              <a:t>つ目は、引き続き勤務する場合です。勤務形態が、「臨時的任用職員」、「任期付職員の＜フルタイム＞もしくは＜短時間勤務＞」、「定年前再任用の＜週</a:t>
            </a:r>
            <a:r>
              <a:rPr kumimoji="1" lang="en-US" altLang="ja-JP" sz="1400" dirty="0"/>
              <a:t>31</a:t>
            </a:r>
            <a:r>
              <a:rPr kumimoji="1" lang="ja-JP" altLang="en-US" sz="1400" dirty="0"/>
              <a:t>時間勤務＞もしくは＜週</a:t>
            </a:r>
            <a:r>
              <a:rPr kumimoji="1" lang="en-US" altLang="ja-JP" sz="1400" dirty="0"/>
              <a:t>23</a:t>
            </a:r>
            <a:r>
              <a:rPr kumimoji="1" lang="ja-JP" altLang="en-US" sz="1400" dirty="0"/>
              <a:t>時間</a:t>
            </a:r>
            <a:r>
              <a:rPr kumimoji="1" lang="en-US" altLang="ja-JP" sz="1400" dirty="0"/>
              <a:t>15</a:t>
            </a:r>
            <a:r>
              <a:rPr kumimoji="1" lang="ja-JP" altLang="en-US" sz="1400" dirty="0"/>
              <a:t>分勤務＞」に該当する方は、図の④、緑色で塗られている部分に該当します。こちらの方々は、これまでと同様に給与月額の</a:t>
            </a:r>
            <a:r>
              <a:rPr kumimoji="1" lang="en-US" altLang="ja-JP" sz="1400" dirty="0"/>
              <a:t>1000</a:t>
            </a:r>
            <a:r>
              <a:rPr kumimoji="1" lang="ja-JP" altLang="en-US" sz="1400" dirty="0"/>
              <a:t>分の</a:t>
            </a:r>
            <a:r>
              <a:rPr kumimoji="1" lang="en-US" altLang="ja-JP" sz="1400" dirty="0"/>
              <a:t>10</a:t>
            </a:r>
            <a:r>
              <a:rPr kumimoji="1" lang="ja-JP" altLang="en-US" sz="1400" dirty="0"/>
              <a:t>の掛金を納めて、現職会員を継続していただくこととなります。</a:t>
            </a:r>
          </a:p>
          <a:p>
            <a:r>
              <a:rPr kumimoji="1" lang="ja-JP" altLang="en-US" sz="1400" dirty="0"/>
              <a:t>　そして、今後定年年齢を迎えて退職する際に、退職医療事業への加入選択機会がやってきます。もし、定年年齢前に任期満了で退職する場合は、その際に退職医療事業への加入選択機会がございます。ただし、任期満了を伴わない、ご自身の意思でお辞めになる任意退会の場合は、加入選択機会が無くなりますのでご留意ください。</a:t>
            </a:r>
          </a:p>
          <a:p>
            <a:endParaRPr kumimoji="1" lang="ja-JP" altLang="en-US" sz="1400" dirty="0"/>
          </a:p>
          <a:p>
            <a:r>
              <a:rPr kumimoji="1" lang="ja-JP" altLang="en-US" sz="1400" dirty="0"/>
              <a:t>　また、引き続き勤務する場合で、勤務形態が「会計年度任用職員」となる方につきましては、今回が最後の退職医療事業への加入選択機会となります。加入する場合には黄色の①に進み、退職会員となります。加入しない場合には、青色の③に進み、現職会員を継続することもできます。現職会員を継続する場合には、一般事業掛金のみの</a:t>
            </a:r>
            <a:r>
              <a:rPr kumimoji="1" lang="en-US" altLang="ja-JP" sz="1400" dirty="0"/>
              <a:t>1000</a:t>
            </a:r>
            <a:r>
              <a:rPr kumimoji="1" lang="ja-JP" altLang="en-US" sz="1400" dirty="0"/>
              <a:t>分の</a:t>
            </a:r>
            <a:r>
              <a:rPr kumimoji="1" lang="en-US" altLang="ja-JP" sz="1400" dirty="0"/>
              <a:t>5</a:t>
            </a:r>
            <a:r>
              <a:rPr kumimoji="1" lang="ja-JP" altLang="en-US" sz="1400" dirty="0"/>
              <a:t>を納めていただきます。そうしますと、退職医療事業掛金の積み立てができなくなるため、今後加入選択機会が失われます。十分ご検討のうえ判断していただきますようお願いいたします。</a:t>
            </a:r>
            <a:endParaRPr kumimoji="1" lang="en-US" altLang="ja-JP" sz="1400" dirty="0"/>
          </a:p>
          <a:p>
            <a:endParaRPr kumimoji="1" lang="ja-JP" altLang="en-US" sz="1400" dirty="0"/>
          </a:p>
          <a:p>
            <a:r>
              <a:rPr kumimoji="1" lang="ja-JP" altLang="en-US" sz="1400" dirty="0"/>
              <a:t>　続いて分岐の</a:t>
            </a:r>
            <a:r>
              <a:rPr kumimoji="1" lang="en-US" altLang="ja-JP" sz="1400" dirty="0"/>
              <a:t>2</a:t>
            </a:r>
            <a:r>
              <a:rPr kumimoji="1" lang="ja-JP" altLang="en-US" sz="1400" dirty="0"/>
              <a:t>つ目が、「退職後に勤務をしない方」、「勤務をするが公立学校共済組合員ではなくなる方」、もしくは「公立学校共済組合の任意継続組合員の方」についてです。こちらに該当する方は、今回が最後の加入選択機会となります。加入する場合には黄色の①に進み、退職会員となります。加入しない場合には、青色の②へ進み、そのまま退会となります。</a:t>
            </a:r>
            <a:endParaRPr kumimoji="1" lang="en-US" altLang="ja-JP" sz="1400"/>
          </a:p>
          <a:p>
            <a:endParaRPr kumimoji="1" lang="ja-JP" altLang="en-US" sz="1400" dirty="0"/>
          </a:p>
          <a:p>
            <a:r>
              <a:rPr kumimoji="1" lang="ja-JP" altLang="en-US" sz="1400" dirty="0"/>
              <a:t>　今回加入選択機会に該当する、しないにかかわらず、説明機会は今回が最後となります。これからご説明する内容を、ご自身が加入選択機会を得る際に、ご参考にしていただきますようお願いいたします。また、どの選択肢に該当しても全員にご提出いただく書類がございますので、最後までご視聴ください。</a:t>
            </a:r>
          </a:p>
          <a:p>
            <a:endParaRPr kumimoji="1" lang="ja-JP" altLang="en-US" sz="1400" dirty="0"/>
          </a:p>
          <a:p>
            <a:r>
              <a:rPr kumimoji="1" lang="ja-JP" altLang="en-US" sz="1400" dirty="0"/>
              <a:t>　次のスライドをご覧ください。</a:t>
            </a:r>
          </a:p>
          <a:p>
            <a:endParaRPr kumimoji="1" lang="ja-JP" altLang="en-US" sz="1400" dirty="0"/>
          </a:p>
        </p:txBody>
      </p:sp>
      <p:sp>
        <p:nvSpPr>
          <p:cNvPr id="4" name="スライド番号プレースホルダー 3"/>
          <p:cNvSpPr>
            <a:spLocks noGrp="1"/>
          </p:cNvSpPr>
          <p:nvPr>
            <p:ph type="sldNum" sz="quarter" idx="5"/>
          </p:nvPr>
        </p:nvSpPr>
        <p:spPr/>
        <p:txBody>
          <a:bodyPr/>
          <a:lstStyle/>
          <a:p>
            <a:fld id="{0EB77DD0-7801-4847-8BCE-160977125F3A}" type="slidenum">
              <a:rPr kumimoji="1" lang="ja-JP" altLang="en-US" smtClean="0"/>
              <a:t>4</a:t>
            </a:fld>
            <a:endParaRPr kumimoji="1" lang="ja-JP" altLang="en-US"/>
          </a:p>
        </p:txBody>
      </p:sp>
    </p:spTree>
    <p:extLst>
      <p:ext uri="{BB962C8B-B14F-4D97-AF65-F5344CB8AC3E}">
        <p14:creationId xmlns:p14="http://schemas.microsoft.com/office/powerpoint/2010/main" val="126314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5925" y="973138"/>
            <a:ext cx="5916613" cy="3328987"/>
          </a:xfrm>
        </p:spPr>
      </p:sp>
      <p:sp>
        <p:nvSpPr>
          <p:cNvPr id="3" name="ノート プレースホルダー 2"/>
          <p:cNvSpPr>
            <a:spLocks noGrp="1"/>
          </p:cNvSpPr>
          <p:nvPr>
            <p:ph type="body" idx="1"/>
          </p:nvPr>
        </p:nvSpPr>
        <p:spPr>
          <a:xfrm>
            <a:off x="631577" y="4933156"/>
            <a:ext cx="5389563" cy="3884612"/>
          </a:xfrm>
        </p:spPr>
        <p:txBody>
          <a:bodyPr/>
          <a:lstStyle/>
          <a:p>
            <a:r>
              <a:rPr kumimoji="1" lang="ja-JP" altLang="en-US" sz="1400" dirty="0"/>
              <a:t>　こちらのスライドは、配偶者の方が、同じく互助会の現職会員でいらっしゃる方へのご説明となります。今回本人会員として加入しない場合でも、現在働いている配偶者の方が、今後</a:t>
            </a:r>
            <a:r>
              <a:rPr kumimoji="1" lang="en-US" altLang="ja-JP" sz="1400" dirty="0"/>
              <a:t>50</a:t>
            </a:r>
            <a:r>
              <a:rPr kumimoji="1" lang="ja-JP" altLang="en-US" sz="1400" dirty="0"/>
              <a:t>歳以上で退職される際に、ご自身が配偶者会員として、一緒に加入することができます。</a:t>
            </a:r>
            <a:endParaRPr kumimoji="1" lang="en-US" altLang="ja-JP" sz="1400" dirty="0"/>
          </a:p>
          <a:p>
            <a:r>
              <a:rPr lang="ja-JP" altLang="en-US" sz="1400" dirty="0"/>
              <a:t>　</a:t>
            </a:r>
            <a:r>
              <a:rPr kumimoji="1" lang="ja-JP" altLang="en-US" sz="1400" dirty="0"/>
              <a:t>ただし、配偶者の方が退職するときまで、給付事業を受けられない空白期間ができてしまうので、補助を</a:t>
            </a:r>
            <a:r>
              <a:rPr lang="ja-JP" altLang="en-US" sz="1400" dirty="0"/>
              <a:t>継続</a:t>
            </a:r>
            <a:r>
              <a:rPr kumimoji="1" lang="ja-JP" altLang="en-US" sz="1400" dirty="0"/>
              <a:t>的に受けたい方は、配偶者より先に加入されることをおすすめしております。</a:t>
            </a:r>
          </a:p>
          <a:p>
            <a:endParaRPr kumimoji="1" lang="ja-JP" altLang="en-US" sz="1400" dirty="0"/>
          </a:p>
          <a:p>
            <a:r>
              <a:rPr kumimoji="1" lang="ja-JP" altLang="en-US" sz="1400" dirty="0"/>
              <a:t>次のスライドをご覧ください。</a:t>
            </a:r>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0EB77DD0-7801-4847-8BCE-160977125F3A}" type="slidenum">
              <a:rPr kumimoji="1" lang="ja-JP" altLang="en-US" smtClean="0"/>
              <a:t>5</a:t>
            </a:fld>
            <a:endParaRPr kumimoji="1" lang="ja-JP" altLang="en-US"/>
          </a:p>
        </p:txBody>
      </p:sp>
    </p:spTree>
    <p:extLst>
      <p:ext uri="{BB962C8B-B14F-4D97-AF65-F5344CB8AC3E}">
        <p14:creationId xmlns:p14="http://schemas.microsoft.com/office/powerpoint/2010/main" val="53147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346080-A664-47E5-A345-9914673408B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6E3813E-0925-439E-BE03-B0A34221F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F784FAF-0864-4907-B8F2-459C7B368972}"/>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279D8F46-A110-4175-9203-416BA46218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632FF6-BB3E-4D89-9C6C-2FDE5436E9BC}"/>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46554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B68CD-1A2B-47F6-A52F-7AD18CBD0C0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552926A-F231-4322-A70C-5DABEC405EB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8DA234-527F-4313-A204-CAFF3FF2C12B}"/>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EA4D0B6C-2F36-4BED-BE88-3C4E8655B8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8A42D4-B534-44B0-8B7D-C4D26E79EB21}"/>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18348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134DB25-C1BB-41C3-8402-DCBECB2BDEB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E9B919-9AE1-4344-8A3E-85914567EBE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56A20D-D4F1-48CD-B991-93670882EE6B}"/>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B5820A22-7BDD-4197-B466-A79E5C7D40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F92002-38C3-4D6C-9180-E947745C0664}"/>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183778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157C81-259F-42C1-9C7D-1F37D27761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F5E4F01-893F-48A3-9965-504C7573D41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082F61-DD0D-4114-96E2-C0F8F38FC55E}"/>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3010F324-96C1-4C60-A8E8-1AABDBD716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8DDE2D-9488-4D37-A799-41C2C1488639}"/>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93061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F28A16-FB28-4ECD-BD7A-11E58C536A9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D1266C6-C925-4F58-BA57-5B284C220D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3710FF5-8646-4EDD-87B1-747A295D5BB4}"/>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D2A989FB-707A-458A-83CA-CE6E43F669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5D6EF2-8E86-40C6-853A-0491FD275E11}"/>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250180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8E56F3-63A6-43EA-9A6D-46CFA303AA0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3480B7-524C-4AB7-804A-6493E082044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3C873DF-510B-4AED-BE82-8977FDB5B44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2452DFB-CEB8-435B-99FA-7F2C20A4A7BC}"/>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6" name="フッター プレースホルダー 5">
            <a:extLst>
              <a:ext uri="{FF2B5EF4-FFF2-40B4-BE49-F238E27FC236}">
                <a16:creationId xmlns:a16="http://schemas.microsoft.com/office/drawing/2014/main" id="{AA157856-C3C9-4BF4-975A-7ECE87F4003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B7DCA0-9093-4857-9079-EF2077DF9AA6}"/>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2335327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D5242C-2691-418B-AA70-651606E8D52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72A464-9474-423D-AB62-E181FC4FCF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E6E8A2-3437-4D43-8688-68F6E2A607F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59EA785-316E-417C-A732-74205F832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8F11A-3D02-4E7A-93EC-1E1D8BEA88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8E8541-783B-4CAB-8CA7-D7337D451EA9}"/>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8" name="フッター プレースホルダー 7">
            <a:extLst>
              <a:ext uri="{FF2B5EF4-FFF2-40B4-BE49-F238E27FC236}">
                <a16:creationId xmlns:a16="http://schemas.microsoft.com/office/drawing/2014/main" id="{836EAA21-32E1-43C8-857D-4E251D83534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71CE56E-5ED2-4F48-B3DB-CB0ED07CB2B1}"/>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99805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80D9A-708A-49B0-A129-992E1472C75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4E8DFC9-27C4-4FE9-BEC4-748DF40FDD8D}"/>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4" name="フッター プレースホルダー 3">
            <a:extLst>
              <a:ext uri="{FF2B5EF4-FFF2-40B4-BE49-F238E27FC236}">
                <a16:creationId xmlns:a16="http://schemas.microsoft.com/office/drawing/2014/main" id="{8C9819FA-B680-49FF-A9B0-A8D0C1AA7D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68BF2E7-5F8A-4B5D-9D72-C258D7393D64}"/>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412773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3290F09-8E65-41A0-A28D-BAE8B619B234}"/>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3" name="フッター プレースホルダー 2">
            <a:extLst>
              <a:ext uri="{FF2B5EF4-FFF2-40B4-BE49-F238E27FC236}">
                <a16:creationId xmlns:a16="http://schemas.microsoft.com/office/drawing/2014/main" id="{2898AEEF-B2EF-4F32-8785-DE047362760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B066A95-B703-4421-8E77-50E2F3237A2D}"/>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409053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2DFFE4-240A-4289-8789-86DEFB4CCB4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633E7B2-87C8-4E68-9987-3DAAFE84F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DC4B648-91BC-4E17-AE68-8585CD030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921E9EE-25C0-47AE-9091-99E7721CA121}"/>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6" name="フッター プレースホルダー 5">
            <a:extLst>
              <a:ext uri="{FF2B5EF4-FFF2-40B4-BE49-F238E27FC236}">
                <a16:creationId xmlns:a16="http://schemas.microsoft.com/office/drawing/2014/main" id="{90487E35-4E29-4258-99A7-DEF90D1B96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87EFEF-FF65-4487-BB65-A3079A0F8155}"/>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80867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5742F-6D8D-400D-966D-C2F9B717948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B462049-17B7-4E27-8FE2-A723E7441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0C2F3E0-C0E2-4596-B553-413FABD0F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4882B2-81D5-47B1-BDFF-A659DC4E2922}"/>
              </a:ext>
            </a:extLst>
          </p:cNvPr>
          <p:cNvSpPr>
            <a:spLocks noGrp="1"/>
          </p:cNvSpPr>
          <p:nvPr>
            <p:ph type="dt" sz="half" idx="10"/>
          </p:nvPr>
        </p:nvSpPr>
        <p:spPr/>
        <p:txBody>
          <a:bodyPr/>
          <a:lstStyle/>
          <a:p>
            <a:fld id="{A2AC089C-605A-44FA-8014-973521F60723}" type="datetimeFigureOut">
              <a:rPr kumimoji="1" lang="ja-JP" altLang="en-US" smtClean="0"/>
              <a:t>2026/1/15</a:t>
            </a:fld>
            <a:endParaRPr kumimoji="1" lang="ja-JP" altLang="en-US"/>
          </a:p>
        </p:txBody>
      </p:sp>
      <p:sp>
        <p:nvSpPr>
          <p:cNvPr id="6" name="フッター プレースホルダー 5">
            <a:extLst>
              <a:ext uri="{FF2B5EF4-FFF2-40B4-BE49-F238E27FC236}">
                <a16:creationId xmlns:a16="http://schemas.microsoft.com/office/drawing/2014/main" id="{687A720F-AAD2-48BA-8336-7335D15B6FF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D78974-CE3E-418F-8DCF-E10319032B84}"/>
              </a:ext>
            </a:extLst>
          </p:cNvPr>
          <p:cNvSpPr>
            <a:spLocks noGrp="1"/>
          </p:cNvSpPr>
          <p:nvPr>
            <p:ph type="sldNum" sz="quarter" idx="12"/>
          </p:nvPr>
        </p:nvSpPr>
        <p:spPr/>
        <p:txBody>
          <a:body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381819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F7620F1-AD5B-449C-9F45-E2C5FF4B3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27A496-FD01-483C-BA35-EE0557E1F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349D00-460C-4C4A-9B60-CF6D77629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C089C-605A-44FA-8014-973521F60723}" type="datetimeFigureOut">
              <a:rPr kumimoji="1" lang="ja-JP" altLang="en-US" smtClean="0"/>
              <a:t>2026/1/15</a:t>
            </a:fld>
            <a:endParaRPr kumimoji="1" lang="ja-JP" altLang="en-US"/>
          </a:p>
        </p:txBody>
      </p:sp>
      <p:sp>
        <p:nvSpPr>
          <p:cNvPr id="5" name="フッター プレースホルダー 4">
            <a:extLst>
              <a:ext uri="{FF2B5EF4-FFF2-40B4-BE49-F238E27FC236}">
                <a16:creationId xmlns:a16="http://schemas.microsoft.com/office/drawing/2014/main" id="{5D2EE711-80F7-4557-B5C7-EDDE5D8D2A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DC9CB4B-FA4A-48DE-AFB4-45A919169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FB79A-372C-4502-96BF-5AAADCDCF6F7}" type="slidenum">
              <a:rPr kumimoji="1" lang="ja-JP" altLang="en-US" smtClean="0"/>
              <a:t>‹#›</a:t>
            </a:fld>
            <a:endParaRPr kumimoji="1" lang="ja-JP" altLang="en-US"/>
          </a:p>
        </p:txBody>
      </p:sp>
    </p:spTree>
    <p:extLst>
      <p:ext uri="{BB962C8B-B14F-4D97-AF65-F5344CB8AC3E}">
        <p14:creationId xmlns:p14="http://schemas.microsoft.com/office/powerpoint/2010/main" val="510364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75EB9AA-C7DD-DA8D-DDD3-E3F8D25FD2DC}"/>
              </a:ext>
            </a:extLst>
          </p:cNvPr>
          <p:cNvSpPr/>
          <p:nvPr/>
        </p:nvSpPr>
        <p:spPr>
          <a:xfrm>
            <a:off x="335360" y="404664"/>
            <a:ext cx="936104" cy="864096"/>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18C2FFD-40E2-4A1E-9EB8-71935D3DD2F6}"/>
              </a:ext>
            </a:extLst>
          </p:cNvPr>
          <p:cNvSpPr>
            <a:spLocks noGrp="1"/>
          </p:cNvSpPr>
          <p:nvPr>
            <p:ph type="ctrTitle"/>
          </p:nvPr>
        </p:nvSpPr>
        <p:spPr>
          <a:xfrm>
            <a:off x="659396" y="836712"/>
            <a:ext cx="10873208" cy="2664296"/>
          </a:xfrm>
        </p:spPr>
        <p:txBody>
          <a:bodyPr>
            <a:noAutofit/>
          </a:bodyPr>
          <a:lstStyle/>
          <a:p>
            <a:r>
              <a:rPr lang="ja-JP" altLang="en-US"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令和</a:t>
            </a:r>
            <a:r>
              <a:rPr lang="en-US" altLang="ja-JP"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7</a:t>
            </a:r>
            <a:r>
              <a:rPr lang="ja-JP" altLang="en-US"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年度</a:t>
            </a:r>
            <a:br>
              <a:rPr lang="en-US" altLang="ja-JP" sz="4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ja-JP"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退職医療事業のご案内</a:t>
            </a:r>
            <a:b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40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退職時の手続き</a:t>
            </a:r>
            <a:r>
              <a:rPr lang="ja-JP" altLang="en-US" sz="40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40611F9B-8B59-4939-B3B0-AFA6D37C9C66}"/>
              </a:ext>
            </a:extLst>
          </p:cNvPr>
          <p:cNvSpPr>
            <a:spLocks noGrp="1"/>
          </p:cNvSpPr>
          <p:nvPr>
            <p:ph type="subTitle" idx="1"/>
          </p:nvPr>
        </p:nvSpPr>
        <p:spPr>
          <a:xfrm>
            <a:off x="1524000" y="5085184"/>
            <a:ext cx="9144000" cy="864096"/>
          </a:xfrm>
        </p:spPr>
        <p:txBody>
          <a:bodyPr>
            <a:normAutofit/>
          </a:bodyPr>
          <a:lstStyle/>
          <a:p>
            <a:r>
              <a:rPr lang="ja-JP" altLang="ja-JP" sz="4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一般財団法人　茨城県教職員互助会</a:t>
            </a:r>
          </a:p>
          <a:p>
            <a:endParaRPr kumimoji="1" lang="ja-JP" altLang="en-US" dirty="0"/>
          </a:p>
        </p:txBody>
      </p:sp>
      <p:pic>
        <p:nvPicPr>
          <p:cNvPr id="4" name="録音１ページ">
            <a:hlinkClick r:id="" action="ppaction://media"/>
            <a:extLst>
              <a:ext uri="{FF2B5EF4-FFF2-40B4-BE49-F238E27FC236}">
                <a16:creationId xmlns:a16="http://schemas.microsoft.com/office/drawing/2014/main" id="{B4403D17-D5DA-31B7-0411-7AA122E51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1384" y="531912"/>
            <a:ext cx="609600" cy="609600"/>
          </a:xfrm>
          <a:prstGeom prst="rect">
            <a:avLst/>
          </a:prstGeom>
        </p:spPr>
      </p:pic>
    </p:spTree>
    <p:extLst>
      <p:ext uri="{BB962C8B-B14F-4D97-AF65-F5344CB8AC3E}">
        <p14:creationId xmlns:p14="http://schemas.microsoft.com/office/powerpoint/2010/main" val="2838174565"/>
      </p:ext>
    </p:extLst>
  </p:cSld>
  <p:clrMapOvr>
    <a:masterClrMapping/>
  </p:clrMapOvr>
  <mc:AlternateContent xmlns:mc="http://schemas.openxmlformats.org/markup-compatibility/2006" xmlns:p14="http://schemas.microsoft.com/office/powerpoint/2010/main">
    <mc:Choice Requires="p14">
      <p:transition spd="slow" p14:dur="2000" advTm="68646"/>
    </mc:Choice>
    <mc:Fallback xmlns="">
      <p:transition spd="slow" advTm="686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68562"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CCA34-98F5-4006-AD74-AE77E50981E5}"/>
              </a:ext>
            </a:extLst>
          </p:cNvPr>
          <p:cNvSpPr>
            <a:spLocks noGrp="1"/>
          </p:cNvSpPr>
          <p:nvPr>
            <p:ph type="title"/>
          </p:nvPr>
        </p:nvSpPr>
        <p:spPr>
          <a:xfrm>
            <a:off x="706448" y="461361"/>
            <a:ext cx="10515600" cy="955833"/>
          </a:xfrm>
        </p:spPr>
        <p:txBody>
          <a:bodyPr>
            <a:normAutofit/>
          </a:bodyPr>
          <a:lstStyle/>
          <a:p>
            <a:pPr algn="ctr"/>
            <a:r>
              <a:rPr lang="ja-JP" altLang="en-US" sz="3600" i="0" strike="noStrike" dirty="0">
                <a:solidFill>
                  <a:srgbClr val="000000"/>
                </a:solidFill>
                <a:latin typeface="BIZ UDPゴシック" panose="020B0400000000000000" pitchFamily="50" charset="-128"/>
                <a:ea typeface="BIZ UDPゴシック" panose="020B0400000000000000" pitchFamily="50" charset="-128"/>
              </a:rPr>
              <a:t>１　退職医療事業について</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4F3349B-1C11-4E8B-8B85-C61704A91FE9}"/>
              </a:ext>
            </a:extLst>
          </p:cNvPr>
          <p:cNvSpPr>
            <a:spLocks noGrp="1"/>
          </p:cNvSpPr>
          <p:nvPr>
            <p:ph idx="1"/>
          </p:nvPr>
        </p:nvSpPr>
        <p:spPr>
          <a:xfrm>
            <a:off x="959597" y="2910288"/>
            <a:ext cx="10515600" cy="3240360"/>
          </a:xfrm>
          <a:effectLst/>
        </p:spPr>
        <p:txBody>
          <a:bodyPr>
            <a:normAutofit/>
          </a:bodyPr>
          <a:lstStyle/>
          <a:p>
            <a:pPr marL="0" indent="0">
              <a:lnSpc>
                <a:spcPct val="100000"/>
              </a:lnSpc>
              <a:buNone/>
            </a:pPr>
            <a:r>
              <a:rPr lang="ja-JP" altLang="en-US" sz="2600" dirty="0">
                <a:latin typeface="BIZ UDPゴシック" panose="020B0400000000000000" pitchFamily="50" charset="-128"/>
                <a:ea typeface="BIZ UDPゴシック" panose="020B0400000000000000" pitchFamily="50" charset="-128"/>
              </a:rPr>
              <a:t>○</a:t>
            </a:r>
            <a:r>
              <a:rPr kumimoji="1" lang="ja-JP" altLang="en-US" sz="2600" dirty="0">
                <a:latin typeface="BIZ UDPゴシック" panose="020B0400000000000000" pitchFamily="50" charset="-128"/>
                <a:ea typeface="BIZ UDPゴシック" panose="020B0400000000000000" pitchFamily="50" charset="-128"/>
              </a:rPr>
              <a:t>退職医療事業は、</a:t>
            </a:r>
            <a:r>
              <a:rPr lang="en-US" altLang="ja-JP" sz="2600" u="sng" dirty="0">
                <a:latin typeface="BIZ UDPゴシック" panose="020B0400000000000000" pitchFamily="50" charset="-128"/>
                <a:ea typeface="BIZ UDPゴシック" panose="020B0400000000000000" pitchFamily="50" charset="-128"/>
              </a:rPr>
              <a:t>50</a:t>
            </a:r>
            <a:r>
              <a:rPr kumimoji="1" lang="ja-JP" altLang="en-US" sz="2600" u="sng" dirty="0">
                <a:latin typeface="BIZ UDPゴシック" panose="020B0400000000000000" pitchFamily="50" charset="-128"/>
                <a:ea typeface="BIZ UDPゴシック" panose="020B0400000000000000" pitchFamily="50" charset="-128"/>
              </a:rPr>
              <a:t>歳以上で退職する会員</a:t>
            </a:r>
            <a:r>
              <a:rPr kumimoji="1" lang="ja-JP" altLang="en-US" sz="2600" dirty="0">
                <a:latin typeface="BIZ UDPゴシック" panose="020B0400000000000000" pitchFamily="50" charset="-128"/>
                <a:ea typeface="BIZ UDPゴシック" panose="020B0400000000000000" pitchFamily="50" charset="-128"/>
              </a:rPr>
              <a:t>の方と、</a:t>
            </a:r>
            <a:r>
              <a:rPr lang="en-US" altLang="ja-JP" sz="2600" u="sng" dirty="0">
                <a:latin typeface="BIZ UDPゴシック" panose="020B0400000000000000" pitchFamily="50" charset="-128"/>
                <a:ea typeface="BIZ UDPゴシック" panose="020B0400000000000000" pitchFamily="50" charset="-128"/>
              </a:rPr>
              <a:t>50</a:t>
            </a:r>
            <a:r>
              <a:rPr kumimoji="1" lang="ja-JP" altLang="en-US" sz="2600" u="sng" dirty="0">
                <a:latin typeface="BIZ UDPゴシック" panose="020B0400000000000000" pitchFamily="50" charset="-128"/>
                <a:ea typeface="BIZ UDPゴシック" panose="020B0400000000000000" pitchFamily="50" charset="-128"/>
              </a:rPr>
              <a:t>歳以上の</a:t>
            </a:r>
            <a:endParaRPr kumimoji="1" lang="en-US" altLang="ja-JP" sz="2600" u="sng"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600" dirty="0">
                <a:latin typeface="BIZ UDPゴシック" panose="020B0400000000000000" pitchFamily="50" charset="-128"/>
                <a:ea typeface="BIZ UDPゴシック" panose="020B0400000000000000" pitchFamily="50" charset="-128"/>
              </a:rPr>
              <a:t>　</a:t>
            </a:r>
            <a:r>
              <a:rPr kumimoji="1" lang="ja-JP" altLang="en-US" sz="2600" u="sng" dirty="0">
                <a:latin typeface="BIZ UDPゴシック" panose="020B0400000000000000" pitchFamily="50" charset="-128"/>
                <a:ea typeface="BIZ UDPゴシック" panose="020B0400000000000000" pitchFamily="50" charset="-128"/>
              </a:rPr>
              <a:t>配偶者</a:t>
            </a:r>
            <a:r>
              <a:rPr kumimoji="1" lang="ja-JP" altLang="en-US" sz="2600" dirty="0">
                <a:latin typeface="BIZ UDPゴシック" panose="020B0400000000000000" pitchFamily="50" charset="-128"/>
                <a:ea typeface="BIZ UDPゴシック" panose="020B0400000000000000" pitchFamily="50" charset="-128"/>
              </a:rPr>
              <a:t>の方が加入できる</a:t>
            </a:r>
            <a:r>
              <a:rPr kumimoji="1" lang="ja-JP" altLang="en-US" sz="2600" b="1" u="sng" dirty="0">
                <a:solidFill>
                  <a:srgbClr val="FF0000"/>
                </a:solidFill>
                <a:latin typeface="BIZ UDPゴシック" panose="020B0400000000000000" pitchFamily="50" charset="-128"/>
                <a:ea typeface="BIZ UDPゴシック" panose="020B0400000000000000" pitchFamily="50" charset="-128"/>
              </a:rPr>
              <a:t>相互共済制度</a:t>
            </a:r>
            <a:r>
              <a:rPr kumimoji="1" lang="ja-JP" altLang="en-US" sz="2600" dirty="0">
                <a:latin typeface="BIZ UDPゴシック" panose="020B0400000000000000" pitchFamily="50" charset="-128"/>
                <a:ea typeface="BIZ UDPゴシック" panose="020B0400000000000000" pitchFamily="50" charset="-128"/>
              </a:rPr>
              <a:t>です。</a:t>
            </a:r>
            <a:endParaRPr kumimoji="1" lang="en-US" altLang="ja-JP" sz="26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600" dirty="0">
                <a:latin typeface="BIZ UDPゴシック" panose="020B0400000000000000" pitchFamily="50" charset="-128"/>
                <a:ea typeface="BIZ UDPゴシック" panose="020B0400000000000000" pitchFamily="50" charset="-128"/>
              </a:rPr>
              <a:t>○現職会員と退職会員の両方の会員にはなれません。（現職会員にな　　　　　　　　　　</a:t>
            </a:r>
            <a:endParaRPr lang="en-US" altLang="ja-JP" sz="26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600" dirty="0">
                <a:latin typeface="BIZ UDPゴシック" panose="020B0400000000000000" pitchFamily="50" charset="-128"/>
                <a:ea typeface="BIZ UDPゴシック" panose="020B0400000000000000" pitchFamily="50" charset="-128"/>
              </a:rPr>
              <a:t>　れるのは定年年齢の年度末まで）</a:t>
            </a:r>
            <a:endParaRPr lang="en-US" altLang="ja-JP" sz="26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600" b="1" u="sng"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ja-JP" altLang="en-US" sz="2600" b="1" u="sng"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制度の趣旨や事業内容についてご理解いただき、ぜひご加入いただ</a:t>
            </a:r>
            <a:endParaRPr kumimoji="1" lang="en-US" altLang="ja-JP" sz="2600" b="1" u="sng"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600" b="1"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2600" b="1" u="sng"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きますようお願いいたします。</a:t>
            </a:r>
            <a:endParaRPr kumimoji="1" lang="en-US" altLang="ja-JP" sz="2600" b="1" u="sng"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endParaRPr kumimoji="1" lang="ja-JP" altLang="en-US" dirty="0"/>
          </a:p>
        </p:txBody>
      </p:sp>
      <p:sp>
        <p:nvSpPr>
          <p:cNvPr id="9" name="四角形: 角を丸くする 8">
            <a:extLst>
              <a:ext uri="{FF2B5EF4-FFF2-40B4-BE49-F238E27FC236}">
                <a16:creationId xmlns:a16="http://schemas.microsoft.com/office/drawing/2014/main" id="{A96D0CB5-EC94-DFA2-CAA9-9F7C73D189BB}"/>
              </a:ext>
            </a:extLst>
          </p:cNvPr>
          <p:cNvSpPr/>
          <p:nvPr/>
        </p:nvSpPr>
        <p:spPr>
          <a:xfrm>
            <a:off x="722173" y="1618562"/>
            <a:ext cx="10990449" cy="1090358"/>
          </a:xfrm>
          <a:prstGeom prst="roundRect">
            <a:avLst/>
          </a:prstGeom>
          <a:solidFill>
            <a:srgbClr val="FFE5E5"/>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r>
              <a:rPr kumimoji="1" lang="ja-JP" altLang="en-US" sz="2400" dirty="0">
                <a:solidFill>
                  <a:schemeClr val="tx1"/>
                </a:solidFill>
                <a:latin typeface="BIZ UDPゴシック" panose="020B0400000000000000" pitchFamily="50" charset="-128"/>
                <a:ea typeface="BIZ UDPゴシック" panose="020B0400000000000000" pitchFamily="50" charset="-128"/>
              </a:rPr>
              <a:t>退職された会員の健康と心豊かな生活の充実を願い、</a:t>
            </a:r>
            <a:endParaRPr kumimoji="1" lang="en-US" altLang="ja-JP" sz="2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2400" dirty="0">
                <a:solidFill>
                  <a:schemeClr val="tx1"/>
                </a:solidFill>
                <a:latin typeface="BIZ UDPゴシック" panose="020B0400000000000000" pitchFamily="50" charset="-128"/>
                <a:ea typeface="BIZ UDPゴシック" panose="020B0400000000000000" pitchFamily="50" charset="-128"/>
              </a:rPr>
              <a:t>退職後の医療費の負担軽減を主な目的とし、退職医療事業を実施しています。</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51D45256-C7F9-11A0-33A8-748A13B3E1F7}"/>
              </a:ext>
            </a:extLst>
          </p:cNvPr>
          <p:cNvSpPr/>
          <p:nvPr/>
        </p:nvSpPr>
        <p:spPr>
          <a:xfrm>
            <a:off x="1055440" y="1474546"/>
            <a:ext cx="1823325" cy="534313"/>
          </a:xfrm>
          <a:prstGeom prst="roundRect">
            <a:avLst/>
          </a:prstGeom>
          <a:solidFill>
            <a:srgbClr val="FF9999"/>
          </a:solidFill>
          <a:scene3d>
            <a:camera prst="orthographicFront"/>
            <a:lightRig rig="threePt" dir="t"/>
          </a:scene3d>
          <a:sp3d>
            <a:bevelT/>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2400" dirty="0">
                <a:solidFill>
                  <a:schemeClr val="tx1"/>
                </a:solidFill>
                <a:latin typeface="BIZ UDPゴシック" panose="020B0400000000000000" pitchFamily="50" charset="-128"/>
                <a:ea typeface="BIZ UDPゴシック" panose="020B0400000000000000" pitchFamily="50" charset="-128"/>
              </a:rPr>
              <a:t>本会の目的</a:t>
            </a:r>
          </a:p>
        </p:txBody>
      </p:sp>
      <p:pic>
        <p:nvPicPr>
          <p:cNvPr id="6" name="図 5">
            <a:extLst>
              <a:ext uri="{FF2B5EF4-FFF2-40B4-BE49-F238E27FC236}">
                <a16:creationId xmlns:a16="http://schemas.microsoft.com/office/drawing/2014/main" id="{1333CA47-C938-7DBF-4530-C16C11CC0EEE}"/>
              </a:ext>
            </a:extLst>
          </p:cNvPr>
          <p:cNvPicPr>
            <a:picLocks noChangeAspect="1"/>
          </p:cNvPicPr>
          <p:nvPr/>
        </p:nvPicPr>
        <p:blipFill>
          <a:blip r:embed="rId5"/>
          <a:stretch>
            <a:fillRect/>
          </a:stretch>
        </p:blipFill>
        <p:spPr>
          <a:xfrm>
            <a:off x="10416480" y="476672"/>
            <a:ext cx="1394925" cy="1519895"/>
          </a:xfrm>
          <a:prstGeom prst="rect">
            <a:avLst/>
          </a:prstGeom>
        </p:spPr>
      </p:pic>
      <p:sp>
        <p:nvSpPr>
          <p:cNvPr id="4" name="四角形: 角を丸くする 3">
            <a:extLst>
              <a:ext uri="{FF2B5EF4-FFF2-40B4-BE49-F238E27FC236}">
                <a16:creationId xmlns:a16="http://schemas.microsoft.com/office/drawing/2014/main" id="{28C8BDFB-F9D6-0B63-8D01-5B9E24DB2618}"/>
              </a:ext>
            </a:extLst>
          </p:cNvPr>
          <p:cNvSpPr/>
          <p:nvPr/>
        </p:nvSpPr>
        <p:spPr>
          <a:xfrm>
            <a:off x="479378" y="404009"/>
            <a:ext cx="864096" cy="730973"/>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録音２ページ">
            <a:hlinkClick r:id="" action="ppaction://media"/>
            <a:extLst>
              <a:ext uri="{FF2B5EF4-FFF2-40B4-BE49-F238E27FC236}">
                <a16:creationId xmlns:a16="http://schemas.microsoft.com/office/drawing/2014/main" id="{5D8BF4AC-956F-DFCC-3BF6-5BBDB827B4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6626" y="488138"/>
            <a:ext cx="609600" cy="609600"/>
          </a:xfrm>
          <a:prstGeom prst="rect">
            <a:avLst/>
          </a:prstGeom>
        </p:spPr>
      </p:pic>
    </p:spTree>
    <p:extLst>
      <p:ext uri="{BB962C8B-B14F-4D97-AF65-F5344CB8AC3E}">
        <p14:creationId xmlns:p14="http://schemas.microsoft.com/office/powerpoint/2010/main" val="1564369798"/>
      </p:ext>
    </p:extLst>
  </p:cSld>
  <p:clrMapOvr>
    <a:masterClrMapping/>
  </p:clrMapOvr>
  <mc:AlternateContent xmlns:mc="http://schemas.openxmlformats.org/markup-compatibility/2006" xmlns:p14="http://schemas.microsoft.com/office/powerpoint/2010/main">
    <mc:Choice Requires="p14">
      <p:transition spd="slow" p14:dur="2000" advTm="65537"/>
    </mc:Choice>
    <mc:Fallback xmlns="">
      <p:transition spd="slow" advTm="655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3" objId="5"/>
        <p14:stopEvt time="64585"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15EFA-9D5A-4D4E-BBB2-DC471035C624}"/>
              </a:ext>
            </a:extLst>
          </p:cNvPr>
          <p:cNvSpPr>
            <a:spLocks noGrp="1"/>
          </p:cNvSpPr>
          <p:nvPr>
            <p:ph type="title"/>
          </p:nvPr>
        </p:nvSpPr>
        <p:spPr>
          <a:xfrm>
            <a:off x="838200" y="279884"/>
            <a:ext cx="10515600" cy="792088"/>
          </a:xfrm>
        </p:spPr>
        <p:txBody>
          <a:bodyPr>
            <a:normAutofit/>
          </a:bodyPr>
          <a:lstStyle/>
          <a:p>
            <a:pPr algn="ctr"/>
            <a:r>
              <a:rPr kumimoji="1" lang="ja-JP" altLang="en-US" sz="3600" dirty="0">
                <a:latin typeface="BIZ UDPゴシック" panose="020B0400000000000000" pitchFamily="50" charset="-128"/>
                <a:ea typeface="BIZ UDPゴシック" panose="020B0400000000000000" pitchFamily="50" charset="-128"/>
              </a:rPr>
              <a:t>２　加入に関する基本事項と注意点</a:t>
            </a:r>
          </a:p>
        </p:txBody>
      </p:sp>
      <p:graphicFrame>
        <p:nvGraphicFramePr>
          <p:cNvPr id="4" name="表 4">
            <a:extLst>
              <a:ext uri="{FF2B5EF4-FFF2-40B4-BE49-F238E27FC236}">
                <a16:creationId xmlns:a16="http://schemas.microsoft.com/office/drawing/2014/main" id="{B232A817-334E-4DAA-A4CD-1003547177D3}"/>
              </a:ext>
            </a:extLst>
          </p:cNvPr>
          <p:cNvGraphicFramePr>
            <a:graphicFrameLocks noGrp="1"/>
          </p:cNvGraphicFramePr>
          <p:nvPr>
            <p:ph idx="1"/>
            <p:extLst>
              <p:ext uri="{D42A27DB-BD31-4B8C-83A1-F6EECF244321}">
                <p14:modId xmlns:p14="http://schemas.microsoft.com/office/powerpoint/2010/main" val="1439639867"/>
              </p:ext>
            </p:extLst>
          </p:nvPr>
        </p:nvGraphicFramePr>
        <p:xfrm>
          <a:off x="989709" y="1484784"/>
          <a:ext cx="10515600" cy="1944216"/>
        </p:xfrm>
        <a:graphic>
          <a:graphicData uri="http://schemas.openxmlformats.org/drawingml/2006/table">
            <a:tbl>
              <a:tblPr firstRow="1" bandRow="1">
                <a:tableStyleId>{5C22544A-7EE6-4342-B048-85BDC9FD1C3A}</a:tableStyleId>
              </a:tblPr>
              <a:tblGrid>
                <a:gridCol w="1297360">
                  <a:extLst>
                    <a:ext uri="{9D8B030D-6E8A-4147-A177-3AD203B41FA5}">
                      <a16:colId xmlns:a16="http://schemas.microsoft.com/office/drawing/2014/main" val="3165919613"/>
                    </a:ext>
                  </a:extLst>
                </a:gridCol>
                <a:gridCol w="4464496">
                  <a:extLst>
                    <a:ext uri="{9D8B030D-6E8A-4147-A177-3AD203B41FA5}">
                      <a16:colId xmlns:a16="http://schemas.microsoft.com/office/drawing/2014/main" val="1610736290"/>
                    </a:ext>
                  </a:extLst>
                </a:gridCol>
                <a:gridCol w="4753744">
                  <a:extLst>
                    <a:ext uri="{9D8B030D-6E8A-4147-A177-3AD203B41FA5}">
                      <a16:colId xmlns:a16="http://schemas.microsoft.com/office/drawing/2014/main" val="1959904035"/>
                    </a:ext>
                  </a:extLst>
                </a:gridCol>
              </a:tblGrid>
              <a:tr h="430929">
                <a:tc>
                  <a:txBody>
                    <a:bodyPr/>
                    <a:lstStyle/>
                    <a:p>
                      <a:pPr algn="ctr"/>
                      <a:r>
                        <a:rPr lang="ja-JP" sz="18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区</a:t>
                      </a:r>
                      <a:r>
                        <a:rPr lang="ja-JP" altLang="en-US" sz="18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18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分</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ja-JP" sz="18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加　入　資　格</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ja-JP" sz="18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摘　　　　　　要</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646585067"/>
                  </a:ext>
                </a:extLst>
              </a:tr>
              <a:tr h="891138">
                <a:tc>
                  <a:txBody>
                    <a:bodyPr/>
                    <a:lstStyle/>
                    <a:p>
                      <a:pPr algn="ct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本　人</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en-US"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50</a:t>
                      </a:r>
                      <a:r>
                        <a:rPr 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歳以上</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で退職する教職員互助会の</a:t>
                      </a: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現職</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会員</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588" indent="-3175" algn="l"/>
                      <a:r>
                        <a:rPr lang="en-US"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配偶者が現職の</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互助会員</a:t>
                      </a:r>
                      <a:r>
                        <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ある場合</a:t>
                      </a:r>
                      <a:r>
                        <a:rPr lang="en-US"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marL="1588" indent="-3175" algn="l"/>
                      <a:r>
                        <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配偶者が</a:t>
                      </a:r>
                      <a:r>
                        <a:rPr lang="en-US"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50</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歳以上で</a:t>
                      </a:r>
                      <a:r>
                        <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退職する</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際</a:t>
                      </a:r>
                      <a:r>
                        <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一緒に</a:t>
                      </a:r>
                      <a:r>
                        <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加入することができます。</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（詳細は後ほど説明します）</a:t>
                      </a:r>
                      <a:endPar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58998102"/>
                  </a:ext>
                </a:extLst>
              </a:tr>
              <a:tr h="622149">
                <a:tc>
                  <a:txBody>
                    <a:bodyPr/>
                    <a:lstStyle/>
                    <a:p>
                      <a:pPr algn="ct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配偶者</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en-US"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50</a:t>
                      </a:r>
                      <a:r>
                        <a:rPr 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歳以上</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の配偶者</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・扶養の有無は問いません</a:t>
                      </a:r>
                      <a:endParaRPr lang="en-US"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・パートナーシップ宣言をしている場合を含む</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280495076"/>
                  </a:ext>
                </a:extLst>
              </a:tr>
            </a:tbl>
          </a:graphicData>
        </a:graphic>
      </p:graphicFrame>
      <p:sp>
        <p:nvSpPr>
          <p:cNvPr id="8" name="テキスト ボックス 7">
            <a:extLst>
              <a:ext uri="{FF2B5EF4-FFF2-40B4-BE49-F238E27FC236}">
                <a16:creationId xmlns:a16="http://schemas.microsoft.com/office/drawing/2014/main" id="{D9EC0FF5-4BF0-4556-AEC3-AA07DEE9582E}"/>
              </a:ext>
            </a:extLst>
          </p:cNvPr>
          <p:cNvSpPr txBox="1"/>
          <p:nvPr/>
        </p:nvSpPr>
        <p:spPr>
          <a:xfrm>
            <a:off x="1182080" y="3429162"/>
            <a:ext cx="10009112" cy="523220"/>
          </a:xfrm>
          <a:prstGeom prst="rect">
            <a:avLst/>
          </a:prstGeom>
          <a:noFill/>
        </p:spPr>
        <p:txBody>
          <a:bodyPr wrap="square">
            <a:spAutoFit/>
          </a:bodyPr>
          <a:lstStyle/>
          <a:p>
            <a:r>
              <a:rPr lang="ja-JP"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一度退職医療事業に加入された方は、定年年齢未満でも、再び現職会員として加入はできません。</a:t>
            </a:r>
            <a:endPar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本人会員と配偶者会員で受けられる給付</a:t>
            </a:r>
            <a:r>
              <a:rPr lang="ja-JP" altLang="en-US" sz="1400" kern="100">
                <a:latin typeface="BIZ UDPゴシック" panose="020B0400000000000000" pitchFamily="50" charset="-128"/>
                <a:ea typeface="BIZ UDPゴシック" panose="020B0400000000000000" pitchFamily="50" charset="-128"/>
                <a:cs typeface="Times New Roman" panose="02020603050405020304" pitchFamily="18" charset="0"/>
              </a:rPr>
              <a:t>内容に違いは</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ありません。</a:t>
            </a:r>
            <a:endParaRPr lang="ja-JP" altLang="en-US" sz="1400" dirty="0">
              <a:latin typeface="BIZ UDPゴシック" panose="020B0400000000000000" pitchFamily="50" charset="-128"/>
              <a:ea typeface="BIZ UDPゴシック" panose="020B0400000000000000" pitchFamily="50" charset="-128"/>
            </a:endParaRPr>
          </a:p>
        </p:txBody>
      </p:sp>
      <p:graphicFrame>
        <p:nvGraphicFramePr>
          <p:cNvPr id="13" name="表 13">
            <a:extLst>
              <a:ext uri="{FF2B5EF4-FFF2-40B4-BE49-F238E27FC236}">
                <a16:creationId xmlns:a16="http://schemas.microsoft.com/office/drawing/2014/main" id="{103177E5-FA67-4013-A6CF-A8DF86D51C6B}"/>
              </a:ext>
            </a:extLst>
          </p:cNvPr>
          <p:cNvGraphicFramePr>
            <a:graphicFrameLocks noGrp="1"/>
          </p:cNvGraphicFramePr>
          <p:nvPr>
            <p:extLst>
              <p:ext uri="{D42A27DB-BD31-4B8C-83A1-F6EECF244321}">
                <p14:modId xmlns:p14="http://schemas.microsoft.com/office/powerpoint/2010/main" val="2608304910"/>
              </p:ext>
            </p:extLst>
          </p:nvPr>
        </p:nvGraphicFramePr>
        <p:xfrm>
          <a:off x="989709" y="4509120"/>
          <a:ext cx="10515600" cy="1775999"/>
        </p:xfrm>
        <a:graphic>
          <a:graphicData uri="http://schemas.openxmlformats.org/drawingml/2006/table">
            <a:tbl>
              <a:tblPr firstRow="1" bandRow="1">
                <a:tableStyleId>{5C22544A-7EE6-4342-B048-85BDC9FD1C3A}</a:tableStyleId>
              </a:tblPr>
              <a:tblGrid>
                <a:gridCol w="1292985">
                  <a:extLst>
                    <a:ext uri="{9D8B030D-6E8A-4147-A177-3AD203B41FA5}">
                      <a16:colId xmlns:a16="http://schemas.microsoft.com/office/drawing/2014/main" val="207088208"/>
                    </a:ext>
                  </a:extLst>
                </a:gridCol>
                <a:gridCol w="4494561">
                  <a:extLst>
                    <a:ext uri="{9D8B030D-6E8A-4147-A177-3AD203B41FA5}">
                      <a16:colId xmlns:a16="http://schemas.microsoft.com/office/drawing/2014/main" val="2974624267"/>
                    </a:ext>
                  </a:extLst>
                </a:gridCol>
                <a:gridCol w="4728054">
                  <a:extLst>
                    <a:ext uri="{9D8B030D-6E8A-4147-A177-3AD203B41FA5}">
                      <a16:colId xmlns:a16="http://schemas.microsoft.com/office/drawing/2014/main" val="1591701543"/>
                    </a:ext>
                  </a:extLst>
                </a:gridCol>
              </a:tblGrid>
              <a:tr h="414548">
                <a:tc>
                  <a:txBody>
                    <a:bodyPr/>
                    <a:lstStyle/>
                    <a:p>
                      <a:pPr algn="ctr"/>
                      <a:r>
                        <a:rPr lang="ja-JP" sz="1800" kern="100" dirty="0">
                          <a:solidFill>
                            <a:sysClr val="windowText" lastClr="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会員区分</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ja-JP" sz="1800" kern="100" dirty="0">
                          <a:solidFill>
                            <a:sysClr val="windowText" lastClr="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会　員　期　間</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ja-JP" sz="1800" kern="100" dirty="0">
                          <a:solidFill>
                            <a:sysClr val="windowText" lastClr="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対　象　事　業</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583895795"/>
                  </a:ext>
                </a:extLst>
              </a:tr>
              <a:tr h="675934">
                <a:tc>
                  <a:txBody>
                    <a:bodyPr/>
                    <a:lstStyle/>
                    <a:p>
                      <a:pPr algn="ct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退職会員</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退職日の翌日（令和</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8</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年</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月</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日）から</a:t>
                      </a: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r>
                        <a:rPr 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満</a:t>
                      </a:r>
                      <a:r>
                        <a:rPr lang="en-US"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7</a:t>
                      </a:r>
                      <a:r>
                        <a:rPr lang="en-US"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歳</a:t>
                      </a:r>
                      <a:r>
                        <a:rPr lang="ja-JP" sz="18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に達</a:t>
                      </a:r>
                      <a:r>
                        <a:rPr lang="ja-JP" altLang="en-US" sz="18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する</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年度末まで</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給付や補助　</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・会報の送付</a:t>
                      </a:r>
                    </a:p>
                    <a:p>
                      <a:pPr algn="just"/>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・福祉厚生事業への参加（補助あり）</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18468322"/>
                  </a:ext>
                </a:extLst>
              </a:tr>
              <a:tr h="685517">
                <a:tc>
                  <a:txBody>
                    <a:bodyPr/>
                    <a:lstStyle/>
                    <a:p>
                      <a:pPr algn="ct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長寿会員</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7</a:t>
                      </a:r>
                      <a:r>
                        <a:rPr lang="en-US"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歳</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となる年度から</a:t>
                      </a:r>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en-US"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7</a:t>
                      </a:r>
                      <a:r>
                        <a:rPr lang="en-US"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6</a:t>
                      </a:r>
                      <a:r>
                        <a:rPr 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歳</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に達</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a:t>
                      </a:r>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年度末まで</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・会報の送付</a:t>
                      </a:r>
                    </a:p>
                    <a:p>
                      <a:pPr algn="just"/>
                      <a:r>
                        <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・福祉厚生事業への参加（補助なし）</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06954025"/>
                  </a:ext>
                </a:extLst>
              </a:tr>
            </a:tbl>
          </a:graphicData>
        </a:graphic>
      </p:graphicFrame>
      <p:sp>
        <p:nvSpPr>
          <p:cNvPr id="3" name="四角形: 角を丸くする 2">
            <a:extLst>
              <a:ext uri="{FF2B5EF4-FFF2-40B4-BE49-F238E27FC236}">
                <a16:creationId xmlns:a16="http://schemas.microsoft.com/office/drawing/2014/main" id="{50F3AE5B-1B97-0A88-B381-2B6E64467EEF}"/>
              </a:ext>
            </a:extLst>
          </p:cNvPr>
          <p:cNvSpPr/>
          <p:nvPr/>
        </p:nvSpPr>
        <p:spPr>
          <a:xfrm>
            <a:off x="10200456" y="335430"/>
            <a:ext cx="864096" cy="680996"/>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7C72945-97B3-3AAA-B37B-0B2015B582D8}"/>
              </a:ext>
            </a:extLst>
          </p:cNvPr>
          <p:cNvSpPr txBox="1"/>
          <p:nvPr/>
        </p:nvSpPr>
        <p:spPr>
          <a:xfrm>
            <a:off x="1091444" y="6298303"/>
            <a:ext cx="10009112" cy="307777"/>
          </a:xfrm>
          <a:prstGeom prst="rect">
            <a:avLst/>
          </a:prstGeom>
          <a:noFill/>
        </p:spPr>
        <p:txBody>
          <a:bodyPr wrap="square">
            <a:spAutoFit/>
          </a:bodyPr>
          <a:lstStyle/>
          <a:p>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退職会員　→　長寿会員　は自動で移行されます。（その際、追加の負担金や手続き等はございません）</a:t>
            </a:r>
            <a:endParaRPr lang="en-US" alt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032DE81E-B8EC-7C7B-0713-ACDDD9FFCDE6}"/>
              </a:ext>
            </a:extLst>
          </p:cNvPr>
          <p:cNvSpPr txBox="1"/>
          <p:nvPr/>
        </p:nvSpPr>
        <p:spPr>
          <a:xfrm>
            <a:off x="735346" y="4075454"/>
            <a:ext cx="2016224" cy="400110"/>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（２）会員期間</a:t>
            </a:r>
          </a:p>
        </p:txBody>
      </p:sp>
      <p:sp>
        <p:nvSpPr>
          <p:cNvPr id="10" name="テキスト ボックス 9">
            <a:extLst>
              <a:ext uri="{FF2B5EF4-FFF2-40B4-BE49-F238E27FC236}">
                <a16:creationId xmlns:a16="http://schemas.microsoft.com/office/drawing/2014/main" id="{58A3D062-F3D5-CD31-B5B5-885FE98617D0}"/>
              </a:ext>
            </a:extLst>
          </p:cNvPr>
          <p:cNvSpPr txBox="1"/>
          <p:nvPr/>
        </p:nvSpPr>
        <p:spPr>
          <a:xfrm>
            <a:off x="735346" y="1026277"/>
            <a:ext cx="2120294" cy="400110"/>
          </a:xfrm>
          <a:prstGeom prst="rect">
            <a:avLst/>
          </a:prstGeom>
          <a:noFill/>
        </p:spPr>
        <p:txBody>
          <a:bodyPr wrap="square" rtlCol="0">
            <a:spAutoFit/>
          </a:bodyPr>
          <a:lstStyle/>
          <a:p>
            <a:r>
              <a:rPr kumimoji="1" lang="ja-JP" altLang="en-US" sz="2000" b="1" dirty="0">
                <a:latin typeface="BIZ UDPゴシック" panose="020B0400000000000000" pitchFamily="50" charset="-128"/>
                <a:ea typeface="BIZ UDPゴシック" panose="020B0400000000000000" pitchFamily="50" charset="-128"/>
              </a:rPr>
              <a:t>（１）加入資格</a:t>
            </a:r>
          </a:p>
        </p:txBody>
      </p:sp>
      <p:pic>
        <p:nvPicPr>
          <p:cNvPr id="14" name="録音３ページ">
            <a:hlinkClick r:id="" action="ppaction://media"/>
            <a:extLst>
              <a:ext uri="{FF2B5EF4-FFF2-40B4-BE49-F238E27FC236}">
                <a16:creationId xmlns:a16="http://schemas.microsoft.com/office/drawing/2014/main" id="{836FCD6B-47B7-0B65-8B39-19FCA1BBF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7704" y="386972"/>
            <a:ext cx="609600" cy="609600"/>
          </a:xfrm>
          <a:prstGeom prst="rect">
            <a:avLst/>
          </a:prstGeom>
        </p:spPr>
      </p:pic>
    </p:spTree>
    <p:extLst>
      <p:ext uri="{BB962C8B-B14F-4D97-AF65-F5344CB8AC3E}">
        <p14:creationId xmlns:p14="http://schemas.microsoft.com/office/powerpoint/2010/main" val="792973907"/>
      </p:ext>
    </p:extLst>
  </p:cSld>
  <p:clrMapOvr>
    <a:masterClrMapping/>
  </p:clrMapOvr>
  <mc:AlternateContent xmlns:mc="http://schemas.openxmlformats.org/markup-compatibility/2006" xmlns:p14="http://schemas.microsoft.com/office/powerpoint/2010/main">
    <mc:Choice Requires="p14">
      <p:transition spd="slow" p14:dur="2000" advTm="165597"/>
    </mc:Choice>
    <mc:Fallback xmlns="">
      <p:transition spd="slow" advTm="165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6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0" objId="7"/>
        <p14:stopEvt time="165044"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457C4-0399-D7EC-2962-A6613A6330F6}"/>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78D3F280-8ADA-A7CE-C571-6BB83A9446A3}"/>
              </a:ext>
            </a:extLst>
          </p:cNvPr>
          <p:cNvSpPr/>
          <p:nvPr/>
        </p:nvSpPr>
        <p:spPr>
          <a:xfrm>
            <a:off x="10488488" y="188640"/>
            <a:ext cx="864096" cy="680996"/>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コンテンツ プレースホルダー 9">
            <a:extLst>
              <a:ext uri="{FF2B5EF4-FFF2-40B4-BE49-F238E27FC236}">
                <a16:creationId xmlns:a16="http://schemas.microsoft.com/office/drawing/2014/main" id="{353A5AD2-7A3D-EE5E-15AF-D1813F105480}"/>
              </a:ext>
            </a:extLst>
          </p:cNvPr>
          <p:cNvSpPr>
            <a:spLocks noGrp="1"/>
          </p:cNvSpPr>
          <p:nvPr>
            <p:ph idx="1"/>
          </p:nvPr>
        </p:nvSpPr>
        <p:spPr>
          <a:xfrm>
            <a:off x="263352" y="332656"/>
            <a:ext cx="9001000" cy="564269"/>
          </a:xfrm>
        </p:spPr>
        <p:txBody>
          <a:bodyPr/>
          <a:lstStyle/>
          <a:p>
            <a:pPr marL="0" indent="0">
              <a:buNone/>
            </a:pPr>
            <a:r>
              <a:rPr lang="ja-JP" altLang="en-US" b="1" dirty="0">
                <a:latin typeface="BIZ UDPゴシック" panose="020B0400000000000000" pitchFamily="50" charset="-128"/>
                <a:ea typeface="BIZ UDPゴシック" panose="020B0400000000000000" pitchFamily="50" charset="-128"/>
              </a:rPr>
              <a:t>（</a:t>
            </a:r>
            <a:r>
              <a:rPr lang="en-US" altLang="ja-JP" b="1" dirty="0">
                <a:latin typeface="BIZ UDPゴシック" panose="020B0400000000000000" pitchFamily="50" charset="-128"/>
                <a:ea typeface="BIZ UDPゴシック" panose="020B0400000000000000" pitchFamily="50" charset="-128"/>
              </a:rPr>
              <a:t>3</a:t>
            </a:r>
            <a:r>
              <a:rPr lang="ja-JP" altLang="en-US" b="1" dirty="0">
                <a:latin typeface="BIZ UDPゴシック" panose="020B0400000000000000" pitchFamily="50" charset="-128"/>
                <a:ea typeface="BIZ UDPゴシック" panose="020B0400000000000000" pitchFamily="50" charset="-128"/>
              </a:rPr>
              <a:t>）加入機会判断チャート</a:t>
            </a:r>
            <a:endParaRPr lang="en-US" altLang="ja-JP" b="1" dirty="0">
              <a:latin typeface="BIZ UDPゴシック" panose="020B0400000000000000" pitchFamily="50" charset="-128"/>
              <a:ea typeface="BIZ UDPゴシック" panose="020B0400000000000000" pitchFamily="50" charset="-128"/>
            </a:endParaRPr>
          </a:p>
          <a:p>
            <a:pPr marL="0" indent="0">
              <a:buNone/>
            </a:pPr>
            <a:endParaRPr lang="ja-JP" altLang="en-US" dirty="0">
              <a:latin typeface="BIZ UDPゴシック" panose="020B0400000000000000" pitchFamily="50" charset="-128"/>
              <a:ea typeface="BIZ UDPゴシック" panose="020B0400000000000000" pitchFamily="50" charset="-128"/>
            </a:endParaRPr>
          </a:p>
        </p:txBody>
      </p:sp>
      <p:graphicFrame>
        <p:nvGraphicFramePr>
          <p:cNvPr id="206" name="表 205">
            <a:extLst>
              <a:ext uri="{FF2B5EF4-FFF2-40B4-BE49-F238E27FC236}">
                <a16:creationId xmlns:a16="http://schemas.microsoft.com/office/drawing/2014/main" id="{0CF422E1-2181-9C64-E01F-5DB42749BBB1}"/>
              </a:ext>
            </a:extLst>
          </p:cNvPr>
          <p:cNvGraphicFramePr>
            <a:graphicFrameLocks noGrp="1"/>
          </p:cNvGraphicFramePr>
          <p:nvPr>
            <p:extLst>
              <p:ext uri="{D42A27DB-BD31-4B8C-83A1-F6EECF244321}">
                <p14:modId xmlns:p14="http://schemas.microsoft.com/office/powerpoint/2010/main" val="3579282059"/>
              </p:ext>
            </p:extLst>
          </p:nvPr>
        </p:nvGraphicFramePr>
        <p:xfrm>
          <a:off x="479376" y="980728"/>
          <a:ext cx="11307683" cy="5500693"/>
        </p:xfrm>
        <a:graphic>
          <a:graphicData uri="http://schemas.openxmlformats.org/drawingml/2006/table">
            <a:tbl>
              <a:tblPr/>
              <a:tblGrid>
                <a:gridCol w="122191">
                  <a:extLst>
                    <a:ext uri="{9D8B030D-6E8A-4147-A177-3AD203B41FA5}">
                      <a16:colId xmlns:a16="http://schemas.microsoft.com/office/drawing/2014/main" val="3487424132"/>
                    </a:ext>
                  </a:extLst>
                </a:gridCol>
                <a:gridCol w="244382">
                  <a:extLst>
                    <a:ext uri="{9D8B030D-6E8A-4147-A177-3AD203B41FA5}">
                      <a16:colId xmlns:a16="http://schemas.microsoft.com/office/drawing/2014/main" val="3948938742"/>
                    </a:ext>
                  </a:extLst>
                </a:gridCol>
                <a:gridCol w="147638">
                  <a:extLst>
                    <a:ext uri="{9D8B030D-6E8A-4147-A177-3AD203B41FA5}">
                      <a16:colId xmlns:a16="http://schemas.microsoft.com/office/drawing/2014/main" val="4194411577"/>
                    </a:ext>
                  </a:extLst>
                </a:gridCol>
                <a:gridCol w="290202">
                  <a:extLst>
                    <a:ext uri="{9D8B030D-6E8A-4147-A177-3AD203B41FA5}">
                      <a16:colId xmlns:a16="http://schemas.microsoft.com/office/drawing/2014/main" val="396762676"/>
                    </a:ext>
                  </a:extLst>
                </a:gridCol>
                <a:gridCol w="290202">
                  <a:extLst>
                    <a:ext uri="{9D8B030D-6E8A-4147-A177-3AD203B41FA5}">
                      <a16:colId xmlns:a16="http://schemas.microsoft.com/office/drawing/2014/main" val="1533102282"/>
                    </a:ext>
                  </a:extLst>
                </a:gridCol>
                <a:gridCol w="263472">
                  <a:extLst>
                    <a:ext uri="{9D8B030D-6E8A-4147-A177-3AD203B41FA5}">
                      <a16:colId xmlns:a16="http://schemas.microsoft.com/office/drawing/2014/main" val="1698217574"/>
                    </a:ext>
                  </a:extLst>
                </a:gridCol>
                <a:gridCol w="263472">
                  <a:extLst>
                    <a:ext uri="{9D8B030D-6E8A-4147-A177-3AD203B41FA5}">
                      <a16:colId xmlns:a16="http://schemas.microsoft.com/office/drawing/2014/main" val="1086255495"/>
                    </a:ext>
                  </a:extLst>
                </a:gridCol>
                <a:gridCol w="263472">
                  <a:extLst>
                    <a:ext uri="{9D8B030D-6E8A-4147-A177-3AD203B41FA5}">
                      <a16:colId xmlns:a16="http://schemas.microsoft.com/office/drawing/2014/main" val="1897546960"/>
                    </a:ext>
                  </a:extLst>
                </a:gridCol>
                <a:gridCol w="400937">
                  <a:extLst>
                    <a:ext uri="{9D8B030D-6E8A-4147-A177-3AD203B41FA5}">
                      <a16:colId xmlns:a16="http://schemas.microsoft.com/office/drawing/2014/main" val="1187754818"/>
                    </a:ext>
                  </a:extLst>
                </a:gridCol>
                <a:gridCol w="519309">
                  <a:extLst>
                    <a:ext uri="{9D8B030D-6E8A-4147-A177-3AD203B41FA5}">
                      <a16:colId xmlns:a16="http://schemas.microsoft.com/office/drawing/2014/main" val="1036777981"/>
                    </a:ext>
                  </a:extLst>
                </a:gridCol>
                <a:gridCol w="519309">
                  <a:extLst>
                    <a:ext uri="{9D8B030D-6E8A-4147-A177-3AD203B41FA5}">
                      <a16:colId xmlns:a16="http://schemas.microsoft.com/office/drawing/2014/main" val="4259021881"/>
                    </a:ext>
                  </a:extLst>
                </a:gridCol>
                <a:gridCol w="305475">
                  <a:extLst>
                    <a:ext uri="{9D8B030D-6E8A-4147-A177-3AD203B41FA5}">
                      <a16:colId xmlns:a16="http://schemas.microsoft.com/office/drawing/2014/main" val="3798674241"/>
                    </a:ext>
                  </a:extLst>
                </a:gridCol>
                <a:gridCol w="492580">
                  <a:extLst>
                    <a:ext uri="{9D8B030D-6E8A-4147-A177-3AD203B41FA5}">
                      <a16:colId xmlns:a16="http://schemas.microsoft.com/office/drawing/2014/main" val="2259906985"/>
                    </a:ext>
                  </a:extLst>
                </a:gridCol>
                <a:gridCol w="412392">
                  <a:extLst>
                    <a:ext uri="{9D8B030D-6E8A-4147-A177-3AD203B41FA5}">
                      <a16:colId xmlns:a16="http://schemas.microsoft.com/office/drawing/2014/main" val="1872703759"/>
                    </a:ext>
                  </a:extLst>
                </a:gridCol>
                <a:gridCol w="397120">
                  <a:extLst>
                    <a:ext uri="{9D8B030D-6E8A-4147-A177-3AD203B41FA5}">
                      <a16:colId xmlns:a16="http://schemas.microsoft.com/office/drawing/2014/main" val="3181414001"/>
                    </a:ext>
                  </a:extLst>
                </a:gridCol>
                <a:gridCol w="320750">
                  <a:extLst>
                    <a:ext uri="{9D8B030D-6E8A-4147-A177-3AD203B41FA5}">
                      <a16:colId xmlns:a16="http://schemas.microsoft.com/office/drawing/2014/main" val="156431637"/>
                    </a:ext>
                  </a:extLst>
                </a:gridCol>
                <a:gridCol w="320750">
                  <a:extLst>
                    <a:ext uri="{9D8B030D-6E8A-4147-A177-3AD203B41FA5}">
                      <a16:colId xmlns:a16="http://schemas.microsoft.com/office/drawing/2014/main" val="3313025000"/>
                    </a:ext>
                  </a:extLst>
                </a:gridCol>
                <a:gridCol w="320750">
                  <a:extLst>
                    <a:ext uri="{9D8B030D-6E8A-4147-A177-3AD203B41FA5}">
                      <a16:colId xmlns:a16="http://schemas.microsoft.com/office/drawing/2014/main" val="2786225042"/>
                    </a:ext>
                  </a:extLst>
                </a:gridCol>
                <a:gridCol w="320750">
                  <a:extLst>
                    <a:ext uri="{9D8B030D-6E8A-4147-A177-3AD203B41FA5}">
                      <a16:colId xmlns:a16="http://schemas.microsoft.com/office/drawing/2014/main" val="1042614191"/>
                    </a:ext>
                  </a:extLst>
                </a:gridCol>
                <a:gridCol w="320750">
                  <a:extLst>
                    <a:ext uri="{9D8B030D-6E8A-4147-A177-3AD203B41FA5}">
                      <a16:colId xmlns:a16="http://schemas.microsoft.com/office/drawing/2014/main" val="3713646790"/>
                    </a:ext>
                  </a:extLst>
                </a:gridCol>
                <a:gridCol w="320750">
                  <a:extLst>
                    <a:ext uri="{9D8B030D-6E8A-4147-A177-3AD203B41FA5}">
                      <a16:colId xmlns:a16="http://schemas.microsoft.com/office/drawing/2014/main" val="4033863053"/>
                    </a:ext>
                  </a:extLst>
                </a:gridCol>
                <a:gridCol w="397120">
                  <a:extLst>
                    <a:ext uri="{9D8B030D-6E8A-4147-A177-3AD203B41FA5}">
                      <a16:colId xmlns:a16="http://schemas.microsoft.com/office/drawing/2014/main" val="658129698"/>
                    </a:ext>
                  </a:extLst>
                </a:gridCol>
                <a:gridCol w="147638">
                  <a:extLst>
                    <a:ext uri="{9D8B030D-6E8A-4147-A177-3AD203B41FA5}">
                      <a16:colId xmlns:a16="http://schemas.microsoft.com/office/drawing/2014/main" val="496597005"/>
                    </a:ext>
                  </a:extLst>
                </a:gridCol>
                <a:gridCol w="355116">
                  <a:extLst>
                    <a:ext uri="{9D8B030D-6E8A-4147-A177-3AD203B41FA5}">
                      <a16:colId xmlns:a16="http://schemas.microsoft.com/office/drawing/2014/main" val="196905429"/>
                    </a:ext>
                  </a:extLst>
                </a:gridCol>
                <a:gridCol w="412392">
                  <a:extLst>
                    <a:ext uri="{9D8B030D-6E8A-4147-A177-3AD203B41FA5}">
                      <a16:colId xmlns:a16="http://schemas.microsoft.com/office/drawing/2014/main" val="3250985333"/>
                    </a:ext>
                  </a:extLst>
                </a:gridCol>
                <a:gridCol w="412392">
                  <a:extLst>
                    <a:ext uri="{9D8B030D-6E8A-4147-A177-3AD203B41FA5}">
                      <a16:colId xmlns:a16="http://schemas.microsoft.com/office/drawing/2014/main" val="2116435571"/>
                    </a:ext>
                  </a:extLst>
                </a:gridCol>
                <a:gridCol w="355116">
                  <a:extLst>
                    <a:ext uri="{9D8B030D-6E8A-4147-A177-3AD203B41FA5}">
                      <a16:colId xmlns:a16="http://schemas.microsoft.com/office/drawing/2014/main" val="399131041"/>
                    </a:ext>
                  </a:extLst>
                </a:gridCol>
                <a:gridCol w="473488">
                  <a:extLst>
                    <a:ext uri="{9D8B030D-6E8A-4147-A177-3AD203B41FA5}">
                      <a16:colId xmlns:a16="http://schemas.microsoft.com/office/drawing/2014/main" val="3897480206"/>
                    </a:ext>
                  </a:extLst>
                </a:gridCol>
                <a:gridCol w="473488">
                  <a:extLst>
                    <a:ext uri="{9D8B030D-6E8A-4147-A177-3AD203B41FA5}">
                      <a16:colId xmlns:a16="http://schemas.microsoft.com/office/drawing/2014/main" val="3089491080"/>
                    </a:ext>
                  </a:extLst>
                </a:gridCol>
                <a:gridCol w="320750">
                  <a:extLst>
                    <a:ext uri="{9D8B030D-6E8A-4147-A177-3AD203B41FA5}">
                      <a16:colId xmlns:a16="http://schemas.microsoft.com/office/drawing/2014/main" val="1601559467"/>
                    </a:ext>
                  </a:extLst>
                </a:gridCol>
                <a:gridCol w="488761">
                  <a:extLst>
                    <a:ext uri="{9D8B030D-6E8A-4147-A177-3AD203B41FA5}">
                      <a16:colId xmlns:a16="http://schemas.microsoft.com/office/drawing/2014/main" val="4235712339"/>
                    </a:ext>
                  </a:extLst>
                </a:gridCol>
                <a:gridCol w="488761">
                  <a:extLst>
                    <a:ext uri="{9D8B030D-6E8A-4147-A177-3AD203B41FA5}">
                      <a16:colId xmlns:a16="http://schemas.microsoft.com/office/drawing/2014/main" val="275759340"/>
                    </a:ext>
                  </a:extLst>
                </a:gridCol>
                <a:gridCol w="126008">
                  <a:extLst>
                    <a:ext uri="{9D8B030D-6E8A-4147-A177-3AD203B41FA5}">
                      <a16:colId xmlns:a16="http://schemas.microsoft.com/office/drawing/2014/main" val="404572315"/>
                    </a:ext>
                  </a:extLst>
                </a:gridCol>
              </a:tblGrid>
              <a:tr h="162682">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a:noFill/>
                    </a:lnR>
                    <a:lnT w="12700" cap="flat" cmpd="sng" algn="ctr">
                      <a:solidFill>
                        <a:srgbClr val="BFBFBF"/>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noFill/>
                  </a:tcPr>
                </a:tc>
                <a:extLst>
                  <a:ext uri="{0D108BD9-81ED-4DB2-BD59-A6C34878D82A}">
                    <a16:rowId xmlns:a16="http://schemas.microsoft.com/office/drawing/2014/main" val="3990117734"/>
                  </a:ext>
                </a:extLst>
              </a:tr>
              <a:tr h="237369">
                <a:tc>
                  <a:txBody>
                    <a:bodyPr/>
                    <a:lstStyle/>
                    <a:p>
                      <a:pPr algn="l" fontAlgn="ctr">
                        <a:buNone/>
                      </a:pP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a:noFill/>
                    </a:lnR>
                    <a:lnT>
                      <a:noFill/>
                    </a:lnT>
                    <a:lnB>
                      <a:noFill/>
                    </a:lnB>
                    <a:noFill/>
                  </a:tcPr>
                </a:tc>
                <a:tc gridSpan="6">
                  <a:txBody>
                    <a:bodyPr/>
                    <a:lstStyle/>
                    <a:p>
                      <a:pPr algn="l"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　</a:t>
                      </a:r>
                      <a:r>
                        <a:rPr lang="zh-TW" altLang="en-US" sz="1500" b="1" i="0" u="none" strike="noStrike" dirty="0">
                          <a:solidFill>
                            <a:srgbClr val="C00000"/>
                          </a:solidFill>
                          <a:effectLst/>
                          <a:latin typeface="BIZ UDPゴシック" panose="020B0400000000000000" pitchFamily="50" charset="-128"/>
                          <a:ea typeface="BIZ UDPゴシック" panose="020B0400000000000000" pitchFamily="50" charset="-128"/>
                        </a:rPr>
                        <a:t>＼定年前退職／</a:t>
                      </a:r>
                      <a:endParaRPr lang="zh-TW" altLang="en-US" sz="1500" b="0" i="0" u="none" strike="noStrike" dirty="0">
                        <a:solidFill>
                          <a:srgbClr val="C00000"/>
                        </a:solidFill>
                        <a:effectLst/>
                        <a:latin typeface="BIZ UDPゴシック" panose="020B0400000000000000" pitchFamily="50" charset="-128"/>
                        <a:ea typeface="BIZ UDPゴシック" panose="020B0400000000000000" pitchFamily="50" charset="-128"/>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b">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b">
                    <a:lnL>
                      <a:noFill/>
                    </a:lnL>
                    <a:lnR>
                      <a:noFill/>
                    </a:lnR>
                    <a:lnT>
                      <a:noFill/>
                    </a:lnT>
                    <a:lnB>
                      <a:noFill/>
                    </a:lnB>
                    <a:noFill/>
                  </a:tcPr>
                </a:tc>
                <a:tc>
                  <a:txBody>
                    <a:bodyPr/>
                    <a:lstStyle/>
                    <a:p>
                      <a:pPr algn="l" fontAlgn="b">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b">
                    <a:lnL>
                      <a:noFill/>
                    </a:lnL>
                    <a:lnR>
                      <a:noFill/>
                    </a:lnR>
                    <a:lnT>
                      <a:noFill/>
                    </a:lnT>
                    <a:lnB>
                      <a:noFill/>
                    </a:lnB>
                    <a:noFill/>
                  </a:tcPr>
                </a:tc>
                <a:tc>
                  <a:txBody>
                    <a:bodyPr/>
                    <a:lstStyle/>
                    <a:p>
                      <a:pPr algn="l" fontAlgn="b">
                        <a:buNone/>
                      </a:pPr>
                      <a:endPar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b">
                    <a:lnL>
                      <a:noFill/>
                    </a:lnL>
                    <a:lnR>
                      <a:noFill/>
                    </a:lnR>
                    <a:lnT>
                      <a:noFill/>
                    </a:lnT>
                    <a:lnB>
                      <a:noFill/>
                    </a:lnB>
                    <a:noFill/>
                  </a:tcPr>
                </a:tc>
                <a:tc>
                  <a:txBody>
                    <a:bodyPr/>
                    <a:lstStyle/>
                    <a:p>
                      <a:pPr algn="l" fontAlgn="b">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b">
                    <a:lnL>
                      <a:noFill/>
                    </a:lnL>
                    <a:lnR>
                      <a:noFill/>
                    </a:lnR>
                    <a:lnT>
                      <a:noFill/>
                    </a:lnT>
                    <a:lnB>
                      <a:noFill/>
                    </a:lnB>
                    <a:noFill/>
                  </a:tcPr>
                </a:tc>
                <a:tc gridSpan="4">
                  <a:txBody>
                    <a:bodyPr/>
                    <a:lstStyle/>
                    <a:p>
                      <a:pPr algn="l" fontAlgn="ctr">
                        <a:buNone/>
                      </a:pPr>
                      <a:r>
                        <a:rPr lang="ja-JP" altLang="en-US" sz="1500" b="1" i="0" u="none" strike="noStrike" dirty="0">
                          <a:solidFill>
                            <a:srgbClr val="C00000"/>
                          </a:solidFill>
                          <a:effectLst/>
                          <a:latin typeface="BIZ UDPゴシック" panose="020B0400000000000000" pitchFamily="50" charset="-128"/>
                          <a:ea typeface="BIZ UDPゴシック" panose="020B0400000000000000" pitchFamily="50" charset="-128"/>
                        </a:rPr>
                        <a:t>　</a:t>
                      </a:r>
                      <a:r>
                        <a:rPr lang="zh-TW" altLang="en-US" sz="1500" b="1" i="0" u="none" strike="noStrike" dirty="0">
                          <a:solidFill>
                            <a:srgbClr val="C00000"/>
                          </a:solidFill>
                          <a:effectLst/>
                          <a:latin typeface="BIZ UDPゴシック" panose="020B0400000000000000" pitchFamily="50" charset="-128"/>
                          <a:ea typeface="BIZ UDPゴシック" panose="020B0400000000000000" pitchFamily="50" charset="-128"/>
                        </a:rPr>
                        <a:t>＼定年退職／</a:t>
                      </a:r>
                      <a:endParaRPr lang="zh-TW" altLang="en-US" sz="1500" b="0" i="0" u="none" strike="noStrike" dirty="0">
                        <a:solidFill>
                          <a:srgbClr val="C00000"/>
                        </a:solidFill>
                        <a:effectLst/>
                        <a:latin typeface="BIZ UDPゴシック" panose="020B0400000000000000" pitchFamily="50" charset="-128"/>
                        <a:ea typeface="BIZ UDPゴシック" panose="020B0400000000000000" pitchFamily="50" charset="-128"/>
                      </a:endParaRPr>
                    </a:p>
                  </a:txBody>
                  <a:tcPr marL="0" marR="0" marT="0" marB="0" anchor="b">
                    <a:lnL>
                      <a:noFill/>
                    </a:lnL>
                    <a:lnR>
                      <a:noFill/>
                    </a:lnR>
                    <a:lnT>
                      <a:noFill/>
                    </a:lnT>
                    <a:lnB>
                      <a:noFill/>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1500" b="1" i="0" u="none" strike="noStrike" dirty="0">
                        <a:solidFill>
                          <a:srgbClr val="FF66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1827201886"/>
                  </a:ext>
                </a:extLst>
              </a:tr>
              <a:tr h="162682">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19" gridSpan="2">
                  <a:txBody>
                    <a:bodyPr/>
                    <a:lstStyle/>
                    <a:p>
                      <a:pPr algn="ctr" fontAlgn="ctr">
                        <a:buNone/>
                      </a:pPr>
                      <a:br>
                        <a:rPr lang="zh-TW"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br>
                      <a:br>
                        <a:rPr lang="zh-TW"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br>
                      <a:b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t>現</a:t>
                      </a:r>
                      <a:b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t>職</a:t>
                      </a:r>
                      <a:b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t>会</a:t>
                      </a:r>
                      <a:b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t>員</a:t>
                      </a:r>
                      <a:b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br>
                      <a:br>
                        <a:rPr lang="zh-TW" altLang="en-US" sz="18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en-US" altLang="zh-TW" sz="1050" b="1" i="0" u="none" strike="noStrike" dirty="0">
                          <a:solidFill>
                            <a:srgbClr val="000000"/>
                          </a:solidFill>
                          <a:effectLst/>
                          <a:latin typeface="BIZ UDPゴシック" panose="020B0400000000000000" pitchFamily="50" charset="-128"/>
                          <a:ea typeface="BIZ UDPゴシック" panose="020B0400000000000000" pitchFamily="50" charset="-128"/>
                        </a:rPr>
                        <a:t>※</a:t>
                      </a:r>
                      <a:br>
                        <a:rPr lang="en-US" altLang="zh-TW" sz="105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en-US" altLang="zh-TW" sz="1050" b="1" i="0" u="none" strike="noStrike" dirty="0">
                          <a:solidFill>
                            <a:srgbClr val="000000"/>
                          </a:solidFill>
                          <a:effectLst/>
                          <a:latin typeface="BIZ UDPゴシック" panose="020B0400000000000000" pitchFamily="50" charset="-128"/>
                          <a:ea typeface="BIZ UDPゴシック" panose="020B0400000000000000" pitchFamily="50" charset="-128"/>
                        </a:rPr>
                        <a:t>50</a:t>
                      </a:r>
                      <a:br>
                        <a:rPr lang="en-US" altLang="zh-TW" sz="105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050" b="1" i="0" u="none" strike="noStrike" dirty="0">
                          <a:solidFill>
                            <a:srgbClr val="000000"/>
                          </a:solidFill>
                          <a:effectLst/>
                          <a:latin typeface="BIZ UDPゴシック" panose="020B0400000000000000" pitchFamily="50" charset="-128"/>
                          <a:ea typeface="BIZ UDPゴシック" panose="020B0400000000000000" pitchFamily="50" charset="-128"/>
                        </a:rPr>
                        <a:t>歳</a:t>
                      </a:r>
                      <a:br>
                        <a:rPr lang="zh-TW" altLang="en-US" sz="105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050" b="1" i="0" u="none" strike="noStrike" dirty="0">
                          <a:solidFill>
                            <a:srgbClr val="000000"/>
                          </a:solidFill>
                          <a:effectLst/>
                          <a:latin typeface="BIZ UDPゴシック" panose="020B0400000000000000" pitchFamily="50" charset="-128"/>
                          <a:ea typeface="BIZ UDPゴシック" panose="020B0400000000000000" pitchFamily="50" charset="-128"/>
                        </a:rPr>
                        <a:t>以</a:t>
                      </a:r>
                      <a:br>
                        <a:rPr lang="zh-TW" altLang="en-US" sz="105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050" b="1" i="0" u="none" strike="noStrike" dirty="0">
                          <a:solidFill>
                            <a:srgbClr val="000000"/>
                          </a:solidFill>
                          <a:effectLst/>
                          <a:latin typeface="BIZ UDPゴシック" panose="020B0400000000000000" pitchFamily="50" charset="-128"/>
                          <a:ea typeface="BIZ UDPゴシック" panose="020B0400000000000000" pitchFamily="50" charset="-128"/>
                        </a:rPr>
                        <a:t>上</a:t>
                      </a:r>
                      <a:endParaRPr lang="zh-TW" altLang="en-US" sz="16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19"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ctr"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25400" cap="flat" cmpd="dbl" algn="ctr">
                      <a:solidFill>
                        <a:srgbClr val="C00000"/>
                      </a:solidFill>
                      <a:prstDash val="solid"/>
                      <a:round/>
                      <a:headEnd type="none" w="med" len="med"/>
                      <a:tailEnd type="none" w="med" len="med"/>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25400" cap="flat" cmpd="dbl" algn="ctr">
                      <a:solidFill>
                        <a:srgbClr val="C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2498775900"/>
                  </a:ext>
                </a:extLst>
              </a:tr>
              <a:tr h="32586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rowSpan="14" gridSpan="3">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引き続き</a:t>
                      </a:r>
                      <a:b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勤務する</a:t>
                      </a:r>
                      <a:br>
                        <a:rPr lang="ja-JP"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br>
                      <a:br>
                        <a:rPr lang="ja-JP"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en-US" altLang="ja-JP" sz="10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公立学校</a:t>
                      </a:r>
                      <a:b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共済組合員</a:t>
                      </a:r>
                      <a:b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en-US" altLang="ja-JP" sz="9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任意継続</a:t>
                      </a:r>
                      <a:b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組合員を除く</a:t>
                      </a:r>
                      <a:r>
                        <a:rPr lang="en-US" altLang="ja-JP" sz="9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2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14" hMerge="1">
                  <a:txBody>
                    <a:bodyPr/>
                    <a:lstStyle/>
                    <a:p>
                      <a:endParaRPr kumimoji="1" lang="ja-JP" altLang="en-US"/>
                    </a:p>
                  </a:txBody>
                  <a:tcPr/>
                </a:tc>
                <a:tc rowSpan="14"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5">
                  <a:txBody>
                    <a:bodyPr/>
                    <a:lstStyle/>
                    <a:p>
                      <a:pPr algn="ctr" fontAlgn="ctr">
                        <a:buNone/>
                      </a:pP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臨時的任用職員</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7" gridSpan="7">
                  <a:txBody>
                    <a:bodyPr/>
                    <a:lstStyle/>
                    <a:p>
                      <a:pPr algn="ctr" fontAlgn="t">
                        <a:buNone/>
                      </a:pPr>
                      <a:b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2000" b="1" i="0" u="none" strike="noStrike" dirty="0">
                          <a:solidFill>
                            <a:srgbClr val="000000"/>
                          </a:solidFill>
                          <a:effectLst/>
                          <a:latin typeface="BIZ UDPゴシック" panose="020B0400000000000000" pitchFamily="50" charset="-128"/>
                          <a:ea typeface="BIZ UDPゴシック" panose="020B0400000000000000" pitchFamily="50" charset="-128"/>
                        </a:rPr>
                        <a:t>現職会員 継続</a:t>
                      </a:r>
                      <a:br>
                        <a:rPr lang="zh-TW"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en-US" altLang="zh-TW" sz="12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zh-TW"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t>掛金</a:t>
                      </a:r>
                      <a:r>
                        <a:rPr lang="en-US" altLang="zh-TW" sz="1200" b="1" i="0" u="none" strike="noStrike" dirty="0">
                          <a:solidFill>
                            <a:srgbClr val="000000"/>
                          </a:solidFill>
                          <a:effectLst/>
                          <a:latin typeface="BIZ UDPゴシック" panose="020B0400000000000000" pitchFamily="50" charset="-128"/>
                          <a:ea typeface="BIZ UDPゴシック" panose="020B0400000000000000" pitchFamily="50" charset="-128"/>
                        </a:rPr>
                        <a:t>10/1000】</a:t>
                      </a:r>
                      <a:endPar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rowSpan="7" hMerge="1">
                  <a:txBody>
                    <a:bodyPr/>
                    <a:lstStyle/>
                    <a:p>
                      <a:endParaRPr kumimoji="1" lang="ja-JP" altLang="en-US"/>
                    </a:p>
                  </a:txBody>
                  <a:tcPr/>
                </a:tc>
                <a:tc rowSpan="7" hMerge="1">
                  <a:txBody>
                    <a:bodyPr/>
                    <a:lstStyle/>
                    <a:p>
                      <a:endParaRPr kumimoji="1" lang="ja-JP" altLang="en-US"/>
                    </a:p>
                  </a:txBody>
                  <a:tcPr/>
                </a:tc>
                <a:tc rowSpan="7" hMerge="1">
                  <a:txBody>
                    <a:bodyPr/>
                    <a:lstStyle/>
                    <a:p>
                      <a:endParaRPr kumimoji="1" lang="ja-JP" altLang="en-US"/>
                    </a:p>
                  </a:txBody>
                  <a:tcPr/>
                </a:tc>
                <a:tc rowSpan="7" hMerge="1">
                  <a:txBody>
                    <a:bodyPr/>
                    <a:lstStyle/>
                    <a:p>
                      <a:endParaRPr kumimoji="1" lang="ja-JP" altLang="en-US"/>
                    </a:p>
                  </a:txBody>
                  <a:tcPr/>
                </a:tc>
                <a:tc rowSpan="7" hMerge="1">
                  <a:txBody>
                    <a:bodyPr/>
                    <a:lstStyle/>
                    <a:p>
                      <a:endParaRPr kumimoji="1" lang="ja-JP" altLang="en-US"/>
                    </a:p>
                  </a:txBody>
                  <a:tcPr/>
                </a:tc>
                <a:tc rowSpan="7" h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a:noFill/>
                    </a:lnT>
                    <a:lnB>
                      <a:noFill/>
                    </a:lnB>
                    <a:noFill/>
                  </a:tcPr>
                </a:tc>
                <a:tc>
                  <a:txBody>
                    <a:bodyPr/>
                    <a:lstStyle/>
                    <a:p>
                      <a:pPr algn="l" fontAlgn="ctr">
                        <a:buNone/>
                      </a:pP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9050" cap="flat" cmpd="sng"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rowSpan="7" gridSpan="2">
                  <a:txBody>
                    <a:bodyPr/>
                    <a:lstStyle/>
                    <a:p>
                      <a:pPr algn="ctr" fontAlgn="ctr">
                        <a:buNone/>
                      </a:pP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退職医療事業加入選択</a:t>
                      </a:r>
                    </a:p>
                  </a:txBody>
                  <a:tcPr marL="0" marR="0" marT="0" marB="0" anchor="ctr">
                    <a:lnL w="25400" cap="flat" cmpd="dbl"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w="25400" cap="flat" cmpd="dbl" algn="ctr">
                      <a:solidFill>
                        <a:srgbClr val="C00000"/>
                      </a:solidFill>
                      <a:prstDash val="solid"/>
                      <a:round/>
                      <a:headEnd type="none" w="med" len="med"/>
                      <a:tailEnd type="none" w="med" len="med"/>
                    </a:lnT>
                    <a:lnB w="25400" cap="flat" cmpd="dbl" algn="ctr">
                      <a:solidFill>
                        <a:srgbClr val="C00000"/>
                      </a:solidFill>
                      <a:prstDash val="solid"/>
                      <a:round/>
                      <a:headEnd type="none" w="med" len="med"/>
                      <a:tailEnd type="none" w="med" len="med"/>
                    </a:lnB>
                    <a:pattFill prst="ltUpDiag">
                      <a:fgClr>
                        <a:srgbClr val="BFBFBF"/>
                      </a:fgClr>
                      <a:bgClr>
                        <a:srgbClr val="FFFFFF"/>
                      </a:bgClr>
                    </a:pattFill>
                  </a:tcPr>
                </a:tc>
                <a:tc rowSpan="7" h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lnL w="25400" cap="flat" cmpd="dbl" algn="ctr">
                      <a:solidFill>
                        <a:srgbClr val="C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a:solidFill>
                          <a:srgbClr val="FF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FF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65806829"/>
                  </a:ext>
                </a:extLst>
              </a:tr>
              <a:tr h="21087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a:noFill/>
                    </a:lnR>
                    <a:lnT>
                      <a:noFill/>
                    </a:lnT>
                    <a:lnB>
                      <a:noFill/>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7" v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w="19050" cap="flat" cmpd="sng" algn="ctr">
                      <a:solidFill>
                        <a:srgbClr val="C00000"/>
                      </a:solidFill>
                      <a:prstDash val="solid"/>
                      <a:round/>
                      <a:headEnd type="none" w="med" len="med"/>
                      <a:tailEnd type="none" w="med" len="med"/>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9050" cap="flat" cmpd="sng"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lnL w="25400" cap="flat" cmpd="dbl" algn="ctr">
                      <a:solidFill>
                        <a:srgbClr val="C00000"/>
                      </a:solidFill>
                      <a:prstDash val="solid"/>
                      <a:round/>
                      <a:headEnd type="none" w="med" len="med"/>
                      <a:tailEnd type="none" w="med" len="med"/>
                    </a:lnL>
                    <a:lnT w="25400" cap="flat" cmpd="dbl" algn="ctr">
                      <a:solidFill>
                        <a:srgbClr val="C00000"/>
                      </a:solidFill>
                      <a:prstDash val="solid"/>
                      <a:round/>
                      <a:headEnd type="none" w="med" len="med"/>
                      <a:tailEnd type="none" w="med" len="med"/>
                    </a:lnT>
                  </a:tcPr>
                </a:tc>
                <a:tc hMerge="1" v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w="12700" cap="flat" cmpd="sng" algn="ctr">
                      <a:solidFill>
                        <a:srgbClr val="000000"/>
                      </a:solidFill>
                      <a:prstDash val="solid"/>
                      <a:round/>
                      <a:headEnd type="none" w="med" len="med"/>
                      <a:tailEnd type="none" w="med" len="med"/>
                    </a:lnR>
                    <a:lnT>
                      <a:noFill/>
                    </a:lnT>
                    <a:lnB>
                      <a:noFill/>
                    </a:lnB>
                    <a:noFill/>
                  </a:tcPr>
                </a:tc>
                <a:tc rowSpan="2" gridSpan="2">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加入する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hMerge="1">
                  <a:txBody>
                    <a:bodyPr/>
                    <a:lstStyle/>
                    <a:p>
                      <a:endParaRPr kumimoji="1" lang="ja-JP" altLang="en-US"/>
                    </a:p>
                  </a:txBody>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gridSpan="2">
                  <a:txBody>
                    <a:bodyPr/>
                    <a:lstStyle/>
                    <a:p>
                      <a:pPr algn="ctr" fontAlgn="ctr">
                        <a:buNone/>
                      </a:pPr>
                      <a:r>
                        <a:rPr lang="ja-JP" altLang="en-US" sz="1400" b="1" i="0" u="none" strike="noStrike" dirty="0">
                          <a:solidFill>
                            <a:srgbClr val="FF0000"/>
                          </a:solidFill>
                          <a:effectLst/>
                          <a:latin typeface="BIZ UDPゴシック" panose="020B0400000000000000" pitchFamily="50" charset="-128"/>
                          <a:ea typeface="BIZ UDPゴシック" panose="020B0400000000000000" pitchFamily="50" charset="-128"/>
                        </a:rPr>
                        <a:t>退職会員</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endParaRPr kumimoji="1" lang="ja-JP" altLang="en-US"/>
                    </a:p>
                  </a:txBody>
                  <a:tcPr/>
                </a:tc>
                <a:tc>
                  <a:txBody>
                    <a:bodyPr/>
                    <a:lstStyle/>
                    <a:p>
                      <a:pPr algn="l" fontAlgn="ctr">
                        <a:buNone/>
                      </a:pPr>
                      <a:r>
                        <a:rPr lang="ja-JP" altLang="en-US" sz="900" b="1" i="0" u="none" strike="noStrike" dirty="0">
                          <a:solidFill>
                            <a:srgbClr val="FF0000"/>
                          </a:solidFill>
                          <a:effectLst/>
                          <a:latin typeface="BIZ UDPゴシック" panose="020B0400000000000000" pitchFamily="50" charset="-128"/>
                          <a:ea typeface="BIZ UDP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1364266552"/>
                  </a:ext>
                </a:extLst>
              </a:tr>
              <a:tr h="32586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5">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任期付職員</a:t>
                      </a:r>
                      <a:r>
                        <a:rPr lang="en-US" altLang="ja-JP" sz="14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フルタイム</a:t>
                      </a:r>
                      <a:r>
                        <a:rPr lang="en-US" altLang="ja-JP" sz="14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7"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9050" cap="flat" cmpd="sng"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r>
                        <a:rPr lang="ja-JP" altLang="en-US" sz="900" b="1" i="0" u="none" strike="noStrike">
                          <a:solidFill>
                            <a:srgbClr val="FF0000"/>
                          </a:solidFill>
                          <a:effectLst/>
                          <a:latin typeface="BIZ UDPゴシック" panose="020B0400000000000000" pitchFamily="50" charset="-128"/>
                          <a:ea typeface="BIZ UDP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3555349840"/>
                  </a:ext>
                </a:extLst>
              </a:tr>
              <a:tr h="21087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7"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a:noFill/>
                    </a:lnT>
                    <a:lnB>
                      <a:noFill/>
                    </a:lnB>
                    <a:noFill/>
                  </a:tcPr>
                </a:tc>
                <a:tc>
                  <a:txBody>
                    <a:bodyPr/>
                    <a:lstStyle/>
                    <a:p>
                      <a:pPr algn="l" fontAlgn="ctr">
                        <a:buNone/>
                      </a:pP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9050" cap="flat" cmpd="sng"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720260358"/>
                  </a:ext>
                </a:extLst>
              </a:tr>
              <a:tr h="32586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5">
                  <a:txBody>
                    <a:bodyPr/>
                    <a:lstStyle/>
                    <a:p>
                      <a:pPr algn="ctr" fontAlgn="ctr">
                        <a:buNone/>
                      </a:pP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任期付職員</a:t>
                      </a:r>
                      <a:r>
                        <a:rPr lang="en-US" altLang="zh-TW" sz="14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短時間</a:t>
                      </a:r>
                      <a:r>
                        <a:rPr lang="en-US" altLang="zh-TW" sz="1400" b="1"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zh-TW"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7"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a:noFill/>
                    </a:lnT>
                    <a:lnB>
                      <a:noFill/>
                    </a:lnB>
                    <a:noFill/>
                  </a:tcPr>
                </a:tc>
                <a:tc>
                  <a:txBody>
                    <a:bodyPr/>
                    <a:lstStyle/>
                    <a:p>
                      <a:pPr algn="l" fontAlgn="ctr">
                        <a:buNone/>
                      </a:pP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9050" cap="flat" cmpd="sng"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gridSpan="2">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加入しない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2" hMerge="1">
                  <a:txBody>
                    <a:bodyPr/>
                    <a:lstStyle/>
                    <a:p>
                      <a:endParaRPr kumimoji="1" lang="ja-JP" altLang="en-US"/>
                    </a:p>
                  </a:txBody>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gridSpan="2">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会員資格</a:t>
                      </a:r>
                      <a:endParaRPr lang="en-US" altLang="ja-JP"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なし</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endParaRPr kumimoji="1" lang="ja-JP" altLang="en-US"/>
                    </a:p>
                  </a:txBody>
                  <a:tcPr/>
                </a:tc>
                <a:tc>
                  <a:txBody>
                    <a:bodyPr/>
                    <a:lstStyle/>
                    <a:p>
                      <a:pPr algn="l" fontAlgn="ctr">
                        <a:buNone/>
                      </a:pPr>
                      <a:r>
                        <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1536557305"/>
                  </a:ext>
                </a:extLst>
              </a:tr>
              <a:tr h="21087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a:noFill/>
                    </a:lnR>
                    <a:lnT>
                      <a:noFill/>
                    </a:lnT>
                    <a:lnB>
                      <a:noFill/>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7" v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w="19050" cap="flat" cmpd="sng" algn="ctr">
                      <a:solidFill>
                        <a:srgbClr val="C00000"/>
                      </a:solidFill>
                      <a:prstDash val="solid"/>
                      <a:round/>
                      <a:headEnd type="none" w="med" len="med"/>
                      <a:tailEnd type="none" w="med" len="med"/>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9050" cap="flat" cmpd="sng"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lnL w="25400" cap="flat" cmpd="dbl" algn="ctr">
                      <a:solidFill>
                        <a:srgbClr val="C00000"/>
                      </a:solidFill>
                      <a:prstDash val="solid"/>
                      <a:round/>
                      <a:headEnd type="none" w="med" len="med"/>
                      <a:tailEnd type="none" w="med" len="med"/>
                    </a:lnL>
                    <a:lnT w="25400" cap="flat" cmpd="dbl" algn="ctr">
                      <a:solidFill>
                        <a:srgbClr val="C00000"/>
                      </a:solidFill>
                      <a:prstDash val="solid"/>
                      <a:round/>
                      <a:headEnd type="none" w="med" len="med"/>
                      <a:tailEnd type="none" w="med" len="med"/>
                    </a:lnT>
                  </a:tcPr>
                </a:tc>
                <a:tc hMerge="1" v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kumimoji="1" lang="ja-JP" altLang="en-US"/>
                    </a:p>
                  </a:txBody>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vMerge="1">
                  <a:txBody>
                    <a:bodyPr/>
                    <a:lstStyle/>
                    <a:p>
                      <a:endParaRPr kumimoji="1" lang="ja-JP" altLang="en-US"/>
                    </a:p>
                  </a:txBody>
                  <a:tcPr/>
                </a:tc>
                <a:tc>
                  <a:txBody>
                    <a:bodyPr/>
                    <a:lstStyle/>
                    <a:p>
                      <a:pPr algn="l" fontAlgn="ctr">
                        <a:buNone/>
                      </a:pPr>
                      <a:r>
                        <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2617030005"/>
                  </a:ext>
                </a:extLst>
              </a:tr>
              <a:tr h="32586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5">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定年前再任用</a:t>
                      </a:r>
                      <a:r>
                        <a:rPr lang="en-US" altLang="ja-JP" sz="1400" b="1" i="0" u="none" strike="noStrike" dirty="0">
                          <a:solidFill>
                            <a:srgbClr val="000000"/>
                          </a:solidFill>
                          <a:effectLst/>
                          <a:latin typeface="BIZ UDPゴシック" panose="020B0400000000000000" pitchFamily="50" charset="-128"/>
                          <a:ea typeface="BIZ UDPゴシック" panose="020B0400000000000000" pitchFamily="50" charset="-128"/>
                        </a:rPr>
                        <a:t>( </a:t>
                      </a: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　　　　　　</a:t>
                      </a:r>
                      <a:r>
                        <a:rPr lang="en-US" altLang="ja-JP" sz="1400" b="1"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7"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a:noFill/>
                    </a:lnT>
                    <a:lnB>
                      <a:noFill/>
                    </a:lnB>
                    <a:noFill/>
                  </a:tcPr>
                </a:tc>
                <a:tc>
                  <a:txBody>
                    <a:bodyPr/>
                    <a:lstStyle/>
                    <a:p>
                      <a:pPr algn="l" fontAlgn="ctr">
                        <a:buNone/>
                      </a:pP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9050" cap="flat" cmpd="sng"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1516496299"/>
                  </a:ext>
                </a:extLst>
              </a:tr>
              <a:tr h="193761">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lnL>
                      <a:noFill/>
                    </a:lnL>
                    <a:lnR>
                      <a:noFill/>
                    </a:lnR>
                    <a:lnT w="12700" cap="flat" cmpd="sng" algn="ctr">
                      <a:solidFill>
                        <a:srgbClr val="000000"/>
                      </a:solidFill>
                      <a:prstDash val="solid"/>
                      <a:round/>
                      <a:headEnd type="none" w="med" len="med"/>
                      <a:tailEnd type="none" w="med" len="med"/>
                    </a:lnT>
                    <a:lnB w="25400" cap="flat" cmpd="dbl" algn="ctr">
                      <a:solidFill>
                        <a:srgbClr val="C00000"/>
                      </a:solidFill>
                      <a:prstDash val="solid"/>
                      <a:round/>
                      <a:headEnd type="none" w="med" len="med"/>
                      <a:tailEnd type="none" w="med" len="med"/>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C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25400" cap="flat" cmpd="dbl" algn="ctr">
                      <a:solidFill>
                        <a:srgbClr val="C00000"/>
                      </a:solidFill>
                      <a:prstDash val="solid"/>
                      <a:round/>
                      <a:headEnd type="none" w="med" len="med"/>
                      <a:tailEnd type="none" w="med" len="med"/>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25400" cap="flat" cmpd="dbl" algn="ctr">
                      <a:solidFill>
                        <a:srgbClr val="C00000"/>
                      </a:solidFill>
                      <a:prstDash val="solid"/>
                      <a:round/>
                      <a:headEnd type="none" w="med" len="med"/>
                      <a:tailEnd type="none" w="med" len="med"/>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1672021727"/>
                  </a:ext>
                </a:extLst>
              </a:tr>
              <a:tr h="193761">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5" gridSpan="2">
                  <a:txBody>
                    <a:bodyPr/>
                    <a:lstStyle/>
                    <a:p>
                      <a:pPr algn="ctr" fontAlgn="ctr">
                        <a:buNone/>
                      </a:pP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会計年度</a:t>
                      </a:r>
                      <a:b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任用職員</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5" hMerge="1">
                  <a:txBody>
                    <a:bodyPr/>
                    <a:lstStyle/>
                    <a:p>
                      <a:endParaRPr kumimoji="1" lang="ja-JP" altLang="en-US"/>
                    </a:p>
                  </a:txBody>
                  <a:tcPr/>
                </a:tc>
                <a:tc>
                  <a:txBody>
                    <a:bodyPr/>
                    <a:lstStyle/>
                    <a:p>
                      <a:pPr algn="l" fontAlgn="ctr">
                        <a:buNone/>
                      </a:pPr>
                      <a:endParaRPr lang="ja-JP" altLang="en-US" sz="12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rowSpan="5" gridSpan="2">
                  <a:txBody>
                    <a:bodyPr/>
                    <a:lstStyle/>
                    <a:p>
                      <a:pPr algn="ctr" fontAlgn="ctr">
                        <a:buNone/>
                      </a:pP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退職医療</a:t>
                      </a:r>
                      <a:b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事業加入</a:t>
                      </a:r>
                      <a:b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選択</a:t>
                      </a:r>
                    </a:p>
                  </a:txBody>
                  <a:tcPr marL="0" marR="0" marT="0" marB="0" anchor="ctr">
                    <a:lnL w="25400" cap="flat" cmpd="dbl"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w="25400" cap="flat" cmpd="dbl" algn="ctr">
                      <a:solidFill>
                        <a:srgbClr val="C00000"/>
                      </a:solidFill>
                      <a:prstDash val="solid"/>
                      <a:round/>
                      <a:headEnd type="none" w="med" len="med"/>
                      <a:tailEnd type="none" w="med" len="med"/>
                    </a:lnT>
                    <a:lnB w="25400" cap="flat" cmpd="dbl" algn="ctr">
                      <a:solidFill>
                        <a:srgbClr val="C00000"/>
                      </a:solidFill>
                      <a:prstDash val="solid"/>
                      <a:round/>
                      <a:headEnd type="none" w="med" len="med"/>
                      <a:tailEnd type="none" w="med" len="med"/>
                    </a:lnB>
                    <a:pattFill prst="ltUpDiag">
                      <a:fgClr>
                        <a:srgbClr val="BFBFBF"/>
                      </a:fgClr>
                      <a:bgClr>
                        <a:srgbClr val="FFFFFF"/>
                      </a:bgClr>
                    </a:pattFill>
                  </a:tcPr>
                </a:tc>
                <a:tc rowSpan="5"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gridSpan="3">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加入する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ctr"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gridSpan="3">
                  <a:txBody>
                    <a:bodyPr/>
                    <a:lstStyle/>
                    <a:p>
                      <a:pPr algn="ctr" fontAlgn="ctr">
                        <a:buNone/>
                      </a:pPr>
                      <a:r>
                        <a:rPr lang="ja-JP" altLang="en-US" sz="1400" b="1" i="0" u="none" strike="noStrike" dirty="0">
                          <a:solidFill>
                            <a:srgbClr val="FF0000"/>
                          </a:solidFill>
                          <a:effectLst/>
                          <a:latin typeface="BIZ UDPゴシック" panose="020B0400000000000000" pitchFamily="50" charset="-128"/>
                          <a:ea typeface="BIZ UDPゴシック" panose="020B0400000000000000" pitchFamily="50" charset="-128"/>
                        </a:rPr>
                        <a:t>退職会員</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4223335308"/>
                  </a:ext>
                </a:extLst>
              </a:tr>
              <a:tr h="21087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12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1569818733"/>
                  </a:ext>
                </a:extLst>
              </a:tr>
              <a:tr h="21087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a:noFill/>
                    </a:lnR>
                    <a:lnT>
                      <a:noFill/>
                    </a:lnT>
                    <a:lnB>
                      <a:noFill/>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3399852336"/>
                  </a:ext>
                </a:extLst>
              </a:tr>
              <a:tr h="211375">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gridSpan="3">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加入しない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gridSpan="3">
                  <a:txBody>
                    <a:bodyPr/>
                    <a:lstStyle/>
                    <a:p>
                      <a:pPr algn="ctr" fontAlgn="b">
                        <a:buNone/>
                      </a:pPr>
                      <a:r>
                        <a:rPr lang="zh-TW"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t>現職会員継続</a:t>
                      </a:r>
                      <a:br>
                        <a:rPr lang="zh-TW"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en-US" altLang="zh-TW" sz="10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zh-TW"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掛金</a:t>
                      </a:r>
                      <a:r>
                        <a:rPr lang="en-US" altLang="zh-TW" sz="1000" b="1" i="0" u="none" strike="noStrike" dirty="0">
                          <a:solidFill>
                            <a:srgbClr val="000000"/>
                          </a:solidFill>
                          <a:effectLst/>
                          <a:latin typeface="BIZ UDPゴシック" panose="020B0400000000000000" pitchFamily="50" charset="-128"/>
                          <a:ea typeface="BIZ UDPゴシック" panose="020B0400000000000000" pitchFamily="50" charset="-128"/>
                        </a:rPr>
                        <a:t>5/1000】</a:t>
                      </a:r>
                      <a:endParaRPr lang="zh-TW" altLang="en-US" sz="10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buNone/>
                      </a:pPr>
                      <a:endPar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rowSpan="2" gridSpan="8">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退職医療事業 加入資格なし</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4098458635"/>
                  </a:ext>
                </a:extLst>
              </a:tr>
              <a:tr h="211375">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8"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465174694"/>
                  </a:ext>
                </a:extLst>
              </a:tr>
              <a:tr h="162682">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25400" cap="flat" cmpd="dbl" algn="ctr">
                      <a:solidFill>
                        <a:srgbClr val="C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25400" cap="flat" cmpd="dbl" algn="ctr">
                      <a:solidFill>
                        <a:srgbClr val="C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rowSpan="2" gridSpan="3">
                  <a:txBody>
                    <a:bodyPr/>
                    <a:lstStyle/>
                    <a:p>
                      <a:pPr algn="ctr" fontAlgn="t">
                        <a:buNone/>
                      </a:pPr>
                      <a:r>
                        <a:rPr lang="ja-JP" altLang="en-US" sz="600" b="1"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3049896374"/>
                  </a:ext>
                </a:extLst>
              </a:tr>
              <a:tr h="237796">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ctr" fontAlgn="ctr">
                        <a:buNone/>
                      </a:pPr>
                      <a:endPar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endPar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lnL>
                      <a:noFill/>
                    </a:lnL>
                    <a:lnR>
                      <a:noFill/>
                    </a:lnR>
                    <a:lnT>
                      <a:noFill/>
                    </a:lnT>
                    <a:lnB w="25400" cap="flat" cmpd="dbl" algn="ctr">
                      <a:solidFill>
                        <a:srgbClr val="C00000"/>
                      </a:solidFill>
                      <a:prstDash val="solid"/>
                      <a:round/>
                      <a:headEnd type="none" w="med" len="med"/>
                      <a:tailEnd type="none" w="med" len="med"/>
                    </a:lnB>
                    <a:noFill/>
                  </a:tcPr>
                </a:tc>
                <a:tc>
                  <a:txBody>
                    <a:bodyPr/>
                    <a:lstStyle/>
                    <a:p>
                      <a:pPr algn="l" fontAlgn="ctr">
                        <a:buNone/>
                      </a:pPr>
                      <a:endParaRPr lang="ja-JP" altLang="en-US" sz="8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25400" cap="flat" cmpd="dbl" algn="ctr">
                      <a:solidFill>
                        <a:srgbClr val="C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1881031800"/>
                  </a:ext>
                </a:extLst>
              </a:tr>
              <a:tr h="387520">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rowSpan="2" gridSpan="5">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勤務なし</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buNone/>
                      </a:pPr>
                      <a:endPar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25400" cap="flat" cmpd="dbl" algn="ctr">
                      <a:solidFill>
                        <a:srgbClr val="C00000"/>
                      </a:solidFill>
                      <a:prstDash val="solid"/>
                      <a:round/>
                      <a:headEnd type="none" w="med" len="med"/>
                      <a:tailEnd type="none" w="med" len="med"/>
                    </a:lnR>
                    <a:lnT>
                      <a:noFill/>
                    </a:lnT>
                    <a:lnB>
                      <a:noFill/>
                    </a:lnB>
                    <a:noFill/>
                  </a:tcPr>
                </a:tc>
                <a:tc rowSpan="4" gridSpan="2">
                  <a:txBody>
                    <a:bodyPr/>
                    <a:lstStyle/>
                    <a:p>
                      <a:pPr algn="ctr" fontAlgn="ctr">
                        <a:buNone/>
                      </a:pP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退職医療</a:t>
                      </a:r>
                      <a:b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事業加入</a:t>
                      </a:r>
                      <a:b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zh-TW"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選択</a:t>
                      </a:r>
                    </a:p>
                  </a:txBody>
                  <a:tcPr marL="0" marR="0" marT="0" marB="0" anchor="ctr">
                    <a:lnL w="25400" cap="flat" cmpd="dbl" algn="ctr">
                      <a:solidFill>
                        <a:srgbClr val="C00000"/>
                      </a:solidFill>
                      <a:prstDash val="solid"/>
                      <a:round/>
                      <a:headEnd type="none" w="med" len="med"/>
                      <a:tailEnd type="none" w="med" len="med"/>
                    </a:lnL>
                    <a:lnR w="25400" cap="flat" cmpd="dbl" algn="ctr">
                      <a:solidFill>
                        <a:srgbClr val="C00000"/>
                      </a:solidFill>
                      <a:prstDash val="solid"/>
                      <a:round/>
                      <a:headEnd type="none" w="med" len="med"/>
                      <a:tailEnd type="none" w="med" len="med"/>
                    </a:lnR>
                    <a:lnT w="25400" cap="flat" cmpd="dbl" algn="ctr">
                      <a:solidFill>
                        <a:srgbClr val="C00000"/>
                      </a:solidFill>
                      <a:prstDash val="solid"/>
                      <a:round/>
                      <a:headEnd type="none" w="med" len="med"/>
                      <a:tailEnd type="none" w="med" len="med"/>
                    </a:lnT>
                    <a:lnB w="25400" cap="flat" cmpd="dbl" algn="ctr">
                      <a:solidFill>
                        <a:srgbClr val="C00000"/>
                      </a:solidFill>
                      <a:prstDash val="solid"/>
                      <a:round/>
                      <a:headEnd type="none" w="med" len="med"/>
                      <a:tailEnd type="none" w="med" len="med"/>
                    </a:lnB>
                    <a:pattFill prst="ltUpDiag">
                      <a:fgClr>
                        <a:srgbClr val="BFBFBF"/>
                      </a:fgClr>
                      <a:bgClr>
                        <a:srgbClr val="FFFFFF"/>
                      </a:bgClr>
                    </a:pattFill>
                  </a:tcPr>
                </a:tc>
                <a:tc rowSpan="4"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3">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加入する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buNone/>
                      </a:pPr>
                      <a:endParaRPr lang="ja-JP" altLang="en-US" sz="14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3">
                  <a:txBody>
                    <a:bodyPr/>
                    <a:lstStyle/>
                    <a:p>
                      <a:pPr algn="ctr" fontAlgn="ctr">
                        <a:buNone/>
                      </a:pPr>
                      <a:r>
                        <a:rPr lang="ja-JP" altLang="en-US" sz="1400" b="1" i="0" u="none" strike="noStrike" dirty="0">
                          <a:solidFill>
                            <a:srgbClr val="FF0000"/>
                          </a:solidFill>
                          <a:effectLst/>
                          <a:latin typeface="BIZ UDPゴシック" panose="020B0400000000000000" pitchFamily="50" charset="-128"/>
                          <a:ea typeface="BIZ UDPゴシック" panose="020B0400000000000000" pitchFamily="50" charset="-128"/>
                        </a:rPr>
                        <a:t>退職会員</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2594156691"/>
                  </a:ext>
                </a:extLst>
              </a:tr>
              <a:tr h="210879">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1516171456"/>
                  </a:ext>
                </a:extLst>
              </a:tr>
              <a:tr h="421757">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rowSpan="2" gridSpan="5">
                  <a:txBody>
                    <a:bodyPr/>
                    <a:lstStyle/>
                    <a:p>
                      <a:pPr algn="ctr" fontAlgn="ctr">
                        <a:buNone/>
                      </a:pP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buNone/>
                      </a:pPr>
                      <a:endPar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3">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加入しない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3">
                  <a:txBody>
                    <a:bodyPr/>
                    <a:lstStyle/>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会員資格</a:t>
                      </a:r>
                      <a:endParaRPr lang="en-US" altLang="ja-JP" sz="1400" b="1"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buNone/>
                      </a:pPr>
                      <a:r>
                        <a:rPr lang="ja-JP" altLang="en-US" sz="1400" b="1" i="0" u="none" strike="noStrike" dirty="0">
                          <a:solidFill>
                            <a:srgbClr val="000000"/>
                          </a:solidFill>
                          <a:effectLst/>
                          <a:latin typeface="BIZ UDPゴシック" panose="020B0400000000000000" pitchFamily="50" charset="-128"/>
                          <a:ea typeface="BIZ UDPゴシック" panose="020B0400000000000000" pitchFamily="50" charset="-128"/>
                        </a:rPr>
                        <a:t>なし</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600" b="1"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4140580992"/>
                  </a:ext>
                </a:extLst>
              </a:tr>
              <a:tr h="162682">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noFill/>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w="25400" cap="flat" cmpd="dbl" algn="ctr">
                      <a:solidFill>
                        <a:srgbClr val="C00000"/>
                      </a:solidFill>
                      <a:prstDash val="solid"/>
                      <a:round/>
                      <a:headEnd type="none" w="med" len="med"/>
                      <a:tailEnd type="none" w="med" len="med"/>
                    </a:lnR>
                    <a:lnT>
                      <a:noFill/>
                    </a:lnT>
                    <a:lnB>
                      <a:noFill/>
                    </a:lnB>
                    <a:no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25400" cap="flat" cmpd="dbl" algn="ctr">
                      <a:solidFill>
                        <a:srgbClr val="C00000"/>
                      </a:solidFill>
                      <a:prstDash val="solid"/>
                      <a:round/>
                      <a:headEnd type="none" w="med" len="med"/>
                      <a:tailEnd type="none" w="med" len="med"/>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endPar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a:noFill/>
                    </a:lnL>
                    <a:lnR>
                      <a:noFill/>
                    </a:lnR>
                    <a:lnT>
                      <a:noFill/>
                    </a:lnT>
                    <a:lnB>
                      <a:noFill/>
                    </a:lnB>
                    <a:noFill/>
                  </a:tcPr>
                </a:tc>
                <a:tc>
                  <a:txBody>
                    <a:bodyPr/>
                    <a:lstStyle/>
                    <a:p>
                      <a:pPr algn="l" fontAlgn="ctr">
                        <a:buNone/>
                      </a:pP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w="12700" cap="flat" cmpd="sng" algn="ctr">
                      <a:solidFill>
                        <a:srgbClr val="BFBFBF"/>
                      </a:solidFill>
                      <a:prstDash val="solid"/>
                      <a:round/>
                      <a:headEnd type="none" w="med" len="med"/>
                      <a:tailEnd type="none" w="med" len="med"/>
                    </a:lnR>
                    <a:lnT>
                      <a:noFill/>
                    </a:lnT>
                    <a:lnB>
                      <a:noFill/>
                    </a:lnB>
                    <a:noFill/>
                  </a:tcPr>
                </a:tc>
                <a:extLst>
                  <a:ext uri="{0D108BD9-81ED-4DB2-BD59-A6C34878D82A}">
                    <a16:rowId xmlns:a16="http://schemas.microsoft.com/office/drawing/2014/main" val="3600977926"/>
                  </a:ext>
                </a:extLst>
              </a:tr>
              <a:tr h="162682">
                <a:tc>
                  <a:txBody>
                    <a:bodyPr/>
                    <a:lstStyle/>
                    <a:p>
                      <a:pPr algn="l" fontAlgn="ctr">
                        <a:buNone/>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BFBFBF"/>
                      </a:solidFill>
                      <a:prstDash val="solid"/>
                      <a:round/>
                      <a:headEnd type="none" w="med" len="med"/>
                      <a:tailEnd type="none" w="med" len="med"/>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w="25400" cap="flat" cmpd="dbl" algn="ctr">
                      <a:solidFill>
                        <a:srgbClr val="C00000"/>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w="25400" cap="flat" cmpd="dbl" algn="ctr">
                      <a:solidFill>
                        <a:srgbClr val="C00000"/>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ctr">
                        <a:buNone/>
                      </a:pP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ctr">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a:noFill/>
                    </a:lnR>
                    <a:lnT>
                      <a:noFill/>
                    </a:lnT>
                    <a:lnB w="12700" cap="flat" cmpd="sng" algn="ctr">
                      <a:solidFill>
                        <a:srgbClr val="BFBFBF"/>
                      </a:solidFill>
                      <a:prstDash val="solid"/>
                      <a:round/>
                      <a:headEnd type="none" w="med" len="med"/>
                      <a:tailEnd type="none" w="med" len="med"/>
                    </a:lnB>
                    <a:noFill/>
                  </a:tcPr>
                </a:tc>
                <a:tc>
                  <a:txBody>
                    <a:bodyPr/>
                    <a:lstStyle/>
                    <a:p>
                      <a:pPr algn="l" fontAlgn="b">
                        <a:buNone/>
                      </a:pPr>
                      <a:r>
                        <a:rPr lang="ja-JP" altLang="en-US" sz="700" b="1"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0" marR="0" marT="0" marB="0" anchor="b">
                    <a:lnL>
                      <a:noFill/>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49287187"/>
                  </a:ext>
                </a:extLst>
              </a:tr>
            </a:tbl>
          </a:graphicData>
        </a:graphic>
      </p:graphicFrame>
      <p:cxnSp>
        <p:nvCxnSpPr>
          <p:cNvPr id="207" name="直線コネクタ 206">
            <a:extLst>
              <a:ext uri="{FF2B5EF4-FFF2-40B4-BE49-F238E27FC236}">
                <a16:creationId xmlns:a16="http://schemas.microsoft.com/office/drawing/2014/main" id="{782B8AAE-0ED8-4B93-8978-0B3522D0EC99}"/>
              </a:ext>
            </a:extLst>
          </p:cNvPr>
          <p:cNvCxnSpPr>
            <a:cxnSpLocks/>
          </p:cNvCxnSpPr>
          <p:nvPr/>
        </p:nvCxnSpPr>
        <p:spPr>
          <a:xfrm flipH="1">
            <a:off x="1275240" y="1455461"/>
            <a:ext cx="13638" cy="47449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B5911926-5341-4B82-9DB2-A27677826A6C}"/>
              </a:ext>
            </a:extLst>
          </p:cNvPr>
          <p:cNvCxnSpPr>
            <a:cxnSpLocks/>
          </p:cNvCxnSpPr>
          <p:nvPr/>
        </p:nvCxnSpPr>
        <p:spPr>
          <a:xfrm>
            <a:off x="7974276" y="1447451"/>
            <a:ext cx="0" cy="35009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33" name="テキスト ボックス 30">
            <a:extLst>
              <a:ext uri="{FF2B5EF4-FFF2-40B4-BE49-F238E27FC236}">
                <a16:creationId xmlns:a16="http://schemas.microsoft.com/office/drawing/2014/main" id="{D8CD3D93-5B8D-6DC1-C0BF-59A15CBA1331}"/>
              </a:ext>
            </a:extLst>
          </p:cNvPr>
          <p:cNvSpPr txBox="1"/>
          <p:nvPr/>
        </p:nvSpPr>
        <p:spPr>
          <a:xfrm>
            <a:off x="5447928" y="2636912"/>
            <a:ext cx="2232248" cy="792088"/>
          </a:xfrm>
          <a:prstGeom prst="rect">
            <a:avLst/>
          </a:prstGeom>
          <a:noFill/>
          <a:ln w="19050" cmpd="sng">
            <a:solidFill>
              <a:schemeClr val="accent6">
                <a:lumMod val="75000"/>
              </a:schemeClr>
            </a:solidFill>
            <a:prstDash val="dash"/>
          </a:ln>
        </p:spPr>
        <p:style>
          <a:lnRef idx="0">
            <a:scrgbClr r="0" g="0" b="0"/>
          </a:lnRef>
          <a:fillRef idx="0">
            <a:scrgbClr r="0" g="0" b="0"/>
          </a:fillRef>
          <a:effectRef idx="0">
            <a:scrgbClr r="0" g="0" b="0"/>
          </a:effectRef>
          <a:fontRef idx="minor">
            <a:schemeClr val="dk1"/>
          </a:fontRef>
        </p:style>
        <p:txBody>
          <a:bodyPr wrap="square" lIns="36000" tIns="108000" rIns="36000" bIns="108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050" b="1" dirty="0"/>
              <a:t>※</a:t>
            </a:r>
            <a:r>
              <a:rPr kumimoji="1" lang="ja-JP" altLang="en-US" sz="1050" b="1" dirty="0"/>
              <a:t>定年年齢前に任期満了で退職する</a:t>
            </a:r>
            <a:endParaRPr kumimoji="1" lang="en-US" altLang="ja-JP" sz="1050" b="1" dirty="0"/>
          </a:p>
          <a:p>
            <a:r>
              <a:rPr lang="ja-JP" altLang="en-US" sz="1050" b="1" dirty="0"/>
              <a:t>　</a:t>
            </a:r>
            <a:r>
              <a:rPr kumimoji="1" lang="ja-JP" altLang="en-US" sz="1050" b="1" dirty="0"/>
              <a:t>場合、退職医療事業へ加入選択</a:t>
            </a:r>
            <a:endParaRPr kumimoji="1" lang="en-US" altLang="ja-JP" sz="1050" b="1" dirty="0"/>
          </a:p>
          <a:p>
            <a:r>
              <a:rPr lang="ja-JP" altLang="en-US" sz="1050" b="1" dirty="0"/>
              <a:t>　</a:t>
            </a:r>
            <a:r>
              <a:rPr kumimoji="1" lang="ja-JP" altLang="en-US" sz="1050" b="1" dirty="0"/>
              <a:t>可能。</a:t>
            </a:r>
            <a:endParaRPr kumimoji="1" lang="en-US" altLang="ja-JP" sz="1050" b="1" dirty="0"/>
          </a:p>
          <a:p>
            <a:r>
              <a:rPr lang="ja-JP" altLang="en-US" sz="1050" b="1" dirty="0"/>
              <a:t>　</a:t>
            </a:r>
            <a:r>
              <a:rPr kumimoji="1" lang="ja-JP" altLang="en-US" sz="1050" b="1" dirty="0"/>
              <a:t>任意退会の場合、加入選択権なし</a:t>
            </a:r>
          </a:p>
        </p:txBody>
      </p:sp>
      <p:grpSp>
        <p:nvGrpSpPr>
          <p:cNvPr id="258" name="グループ化 257">
            <a:extLst>
              <a:ext uri="{FF2B5EF4-FFF2-40B4-BE49-F238E27FC236}">
                <a16:creationId xmlns:a16="http://schemas.microsoft.com/office/drawing/2014/main" id="{7113D821-8609-B8C2-39E8-6F5DDC45C283}"/>
              </a:ext>
            </a:extLst>
          </p:cNvPr>
          <p:cNvGrpSpPr/>
          <p:nvPr/>
        </p:nvGrpSpPr>
        <p:grpSpPr>
          <a:xfrm>
            <a:off x="1415480" y="5733256"/>
            <a:ext cx="2041846" cy="587993"/>
            <a:chOff x="-237069" y="-29996"/>
            <a:chExt cx="2042378" cy="587859"/>
          </a:xfrm>
        </p:grpSpPr>
        <p:sp>
          <p:nvSpPr>
            <p:cNvPr id="259" name="テキスト ボックス 38">
              <a:extLst>
                <a:ext uri="{FF2B5EF4-FFF2-40B4-BE49-F238E27FC236}">
                  <a16:creationId xmlns:a16="http://schemas.microsoft.com/office/drawing/2014/main" id="{FA881D82-AE39-AA84-42BC-765C1EC9E921}"/>
                </a:ext>
              </a:extLst>
            </p:cNvPr>
            <p:cNvSpPr txBox="1"/>
            <p:nvPr/>
          </p:nvSpPr>
          <p:spPr>
            <a:xfrm>
              <a:off x="-20989" y="-29996"/>
              <a:ext cx="1748114" cy="2430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tIns="0" rIns="0" bIns="0" spcCol="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300" b="1" dirty="0"/>
                <a:t>勤務するが公立学校</a:t>
              </a:r>
              <a:endParaRPr kumimoji="1" lang="en-US" altLang="ja-JP" sz="1300" b="1" dirty="0"/>
            </a:p>
          </p:txBody>
        </p:sp>
        <p:sp>
          <p:nvSpPr>
            <p:cNvPr id="260" name="テキスト ボックス 39">
              <a:extLst>
                <a:ext uri="{FF2B5EF4-FFF2-40B4-BE49-F238E27FC236}">
                  <a16:creationId xmlns:a16="http://schemas.microsoft.com/office/drawing/2014/main" id="{A8138F68-FDED-4608-BB5D-0342BD20FAC2}"/>
                </a:ext>
              </a:extLst>
            </p:cNvPr>
            <p:cNvSpPr txBox="1"/>
            <p:nvPr/>
          </p:nvSpPr>
          <p:spPr>
            <a:xfrm>
              <a:off x="-24265" y="185979"/>
              <a:ext cx="1829574" cy="19808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tIns="0" rIns="0" bIns="0" spcCol="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300" b="1" dirty="0"/>
                <a:t>共済組合員ではない</a:t>
              </a:r>
            </a:p>
          </p:txBody>
        </p:sp>
        <p:sp>
          <p:nvSpPr>
            <p:cNvPr id="261" name="テキスト ボックス 40">
              <a:extLst>
                <a:ext uri="{FF2B5EF4-FFF2-40B4-BE49-F238E27FC236}">
                  <a16:creationId xmlns:a16="http://schemas.microsoft.com/office/drawing/2014/main" id="{F3C5F78C-7FF9-4DA9-924A-12B5DF47E096}"/>
                </a:ext>
              </a:extLst>
            </p:cNvPr>
            <p:cNvSpPr txBox="1"/>
            <p:nvPr/>
          </p:nvSpPr>
          <p:spPr>
            <a:xfrm>
              <a:off x="-237069" y="401954"/>
              <a:ext cx="1920456" cy="1559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tIns="0" rIns="0" bIns="0" spcCol="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t>　（任意継続組合員を含む）</a:t>
              </a:r>
              <a:endParaRPr kumimoji="1" lang="en-US" altLang="ja-JP" b="1" dirty="0"/>
            </a:p>
          </p:txBody>
        </p:sp>
      </p:grpSp>
      <p:grpSp>
        <p:nvGrpSpPr>
          <p:cNvPr id="266" name="グループ化 265">
            <a:extLst>
              <a:ext uri="{FF2B5EF4-FFF2-40B4-BE49-F238E27FC236}">
                <a16:creationId xmlns:a16="http://schemas.microsoft.com/office/drawing/2014/main" id="{210EF3B2-1DFA-085B-2862-D87E66997656}"/>
              </a:ext>
            </a:extLst>
          </p:cNvPr>
          <p:cNvGrpSpPr/>
          <p:nvPr/>
        </p:nvGrpSpPr>
        <p:grpSpPr>
          <a:xfrm>
            <a:off x="9289468" y="1689276"/>
            <a:ext cx="423128" cy="396193"/>
            <a:chOff x="26277" y="54559"/>
            <a:chExt cx="292844" cy="273708"/>
          </a:xfrm>
        </p:grpSpPr>
        <p:sp>
          <p:nvSpPr>
            <p:cNvPr id="267" name="楕円 266">
              <a:extLst>
                <a:ext uri="{FF2B5EF4-FFF2-40B4-BE49-F238E27FC236}">
                  <a16:creationId xmlns:a16="http://schemas.microsoft.com/office/drawing/2014/main" id="{6838FF8F-FF75-88C6-B054-2B46668F2760}"/>
                </a:ext>
              </a:extLst>
            </p:cNvPr>
            <p:cNvSpPr/>
            <p:nvPr/>
          </p:nvSpPr>
          <p:spPr>
            <a:xfrm>
              <a:off x="26277" y="59121"/>
              <a:ext cx="210206" cy="210206"/>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400"/>
            </a:p>
          </p:txBody>
        </p:sp>
        <p:sp>
          <p:nvSpPr>
            <p:cNvPr id="268" name="テキスト ボックス 22">
              <a:extLst>
                <a:ext uri="{FF2B5EF4-FFF2-40B4-BE49-F238E27FC236}">
                  <a16:creationId xmlns:a16="http://schemas.microsoft.com/office/drawing/2014/main" id="{133A34A7-343A-8B10-16E4-237354744B3E}"/>
                </a:ext>
              </a:extLst>
            </p:cNvPr>
            <p:cNvSpPr txBox="1"/>
            <p:nvPr/>
          </p:nvSpPr>
          <p:spPr>
            <a:xfrm>
              <a:off x="30832" y="54559"/>
              <a:ext cx="288289" cy="2737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800" b="1" dirty="0"/>
                <a:t>1</a:t>
              </a:r>
              <a:endParaRPr kumimoji="1" lang="ja-JP" altLang="en-US" sz="1800" b="1" dirty="0"/>
            </a:p>
          </p:txBody>
        </p:sp>
      </p:grpSp>
      <p:grpSp>
        <p:nvGrpSpPr>
          <p:cNvPr id="269" name="グループ化 268">
            <a:extLst>
              <a:ext uri="{FF2B5EF4-FFF2-40B4-BE49-F238E27FC236}">
                <a16:creationId xmlns:a16="http://schemas.microsoft.com/office/drawing/2014/main" id="{35964178-20E8-EE75-AC71-3D0104B045A2}"/>
              </a:ext>
            </a:extLst>
          </p:cNvPr>
          <p:cNvGrpSpPr/>
          <p:nvPr/>
        </p:nvGrpSpPr>
        <p:grpSpPr>
          <a:xfrm>
            <a:off x="9219347" y="2439979"/>
            <a:ext cx="416546" cy="396193"/>
            <a:chOff x="-7775" y="49417"/>
            <a:chExt cx="288289" cy="273708"/>
          </a:xfrm>
        </p:grpSpPr>
        <p:sp>
          <p:nvSpPr>
            <p:cNvPr id="270" name="楕円 269">
              <a:extLst>
                <a:ext uri="{FF2B5EF4-FFF2-40B4-BE49-F238E27FC236}">
                  <a16:creationId xmlns:a16="http://schemas.microsoft.com/office/drawing/2014/main" id="{6711BA65-3A0C-B97B-86AD-B9E9635A7308}"/>
                </a:ext>
              </a:extLst>
            </p:cNvPr>
            <p:cNvSpPr/>
            <p:nvPr/>
          </p:nvSpPr>
          <p:spPr>
            <a:xfrm>
              <a:off x="26277" y="59121"/>
              <a:ext cx="210206" cy="210206"/>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400"/>
            </a:p>
          </p:txBody>
        </p:sp>
        <p:sp>
          <p:nvSpPr>
            <p:cNvPr id="271" name="テキスト ボックス 22">
              <a:extLst>
                <a:ext uri="{FF2B5EF4-FFF2-40B4-BE49-F238E27FC236}">
                  <a16:creationId xmlns:a16="http://schemas.microsoft.com/office/drawing/2014/main" id="{4688B526-5270-EB81-CBC0-A1DDD8C0E66E}"/>
                </a:ext>
              </a:extLst>
            </p:cNvPr>
            <p:cNvSpPr txBox="1"/>
            <p:nvPr/>
          </p:nvSpPr>
          <p:spPr>
            <a:xfrm>
              <a:off x="-7775" y="49417"/>
              <a:ext cx="288289" cy="2737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２</a:t>
              </a:r>
              <a:endParaRPr kumimoji="1" lang="ja-JP" altLang="en-US" sz="1800" b="1" dirty="0"/>
            </a:p>
          </p:txBody>
        </p:sp>
      </p:grpSp>
      <p:grpSp>
        <p:nvGrpSpPr>
          <p:cNvPr id="272" name="グループ化 271">
            <a:extLst>
              <a:ext uri="{FF2B5EF4-FFF2-40B4-BE49-F238E27FC236}">
                <a16:creationId xmlns:a16="http://schemas.microsoft.com/office/drawing/2014/main" id="{BA917CA3-8C29-C68A-7634-BA84B9ED4911}"/>
              </a:ext>
            </a:extLst>
          </p:cNvPr>
          <p:cNvGrpSpPr/>
          <p:nvPr/>
        </p:nvGrpSpPr>
        <p:grpSpPr>
          <a:xfrm>
            <a:off x="6441019" y="4071199"/>
            <a:ext cx="416546" cy="396193"/>
            <a:chOff x="-13231" y="43915"/>
            <a:chExt cx="288289" cy="273708"/>
          </a:xfrm>
        </p:grpSpPr>
        <p:sp>
          <p:nvSpPr>
            <p:cNvPr id="273" name="楕円 272">
              <a:extLst>
                <a:ext uri="{FF2B5EF4-FFF2-40B4-BE49-F238E27FC236}">
                  <a16:creationId xmlns:a16="http://schemas.microsoft.com/office/drawing/2014/main" id="{A4FBC397-50E5-809F-35B3-9189F40B9C64}"/>
                </a:ext>
              </a:extLst>
            </p:cNvPr>
            <p:cNvSpPr/>
            <p:nvPr/>
          </p:nvSpPr>
          <p:spPr>
            <a:xfrm>
              <a:off x="26277" y="59121"/>
              <a:ext cx="210206" cy="210206"/>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400"/>
            </a:p>
          </p:txBody>
        </p:sp>
        <p:sp>
          <p:nvSpPr>
            <p:cNvPr id="274" name="テキスト ボックス 22">
              <a:extLst>
                <a:ext uri="{FF2B5EF4-FFF2-40B4-BE49-F238E27FC236}">
                  <a16:creationId xmlns:a16="http://schemas.microsoft.com/office/drawing/2014/main" id="{B80B440E-F4F1-5591-DA96-085F46E4F81F}"/>
                </a:ext>
              </a:extLst>
            </p:cNvPr>
            <p:cNvSpPr txBox="1"/>
            <p:nvPr/>
          </p:nvSpPr>
          <p:spPr>
            <a:xfrm>
              <a:off x="-13231" y="43915"/>
              <a:ext cx="288289" cy="2737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３</a:t>
              </a:r>
            </a:p>
          </p:txBody>
        </p:sp>
      </p:grpSp>
      <p:grpSp>
        <p:nvGrpSpPr>
          <p:cNvPr id="275" name="グループ化 274">
            <a:extLst>
              <a:ext uri="{FF2B5EF4-FFF2-40B4-BE49-F238E27FC236}">
                <a16:creationId xmlns:a16="http://schemas.microsoft.com/office/drawing/2014/main" id="{743011BD-B2DC-BEF5-1FA8-12B64DD64B0B}"/>
              </a:ext>
            </a:extLst>
          </p:cNvPr>
          <p:cNvGrpSpPr/>
          <p:nvPr/>
        </p:nvGrpSpPr>
        <p:grpSpPr>
          <a:xfrm>
            <a:off x="5460801" y="1368479"/>
            <a:ext cx="416546" cy="396193"/>
            <a:chOff x="-9714" y="52977"/>
            <a:chExt cx="288289" cy="273708"/>
          </a:xfrm>
        </p:grpSpPr>
        <p:sp>
          <p:nvSpPr>
            <p:cNvPr id="276" name="楕円 275">
              <a:extLst>
                <a:ext uri="{FF2B5EF4-FFF2-40B4-BE49-F238E27FC236}">
                  <a16:creationId xmlns:a16="http://schemas.microsoft.com/office/drawing/2014/main" id="{27C7EF85-1961-4017-3EDD-1C6B15D87463}"/>
                </a:ext>
              </a:extLst>
            </p:cNvPr>
            <p:cNvSpPr/>
            <p:nvPr/>
          </p:nvSpPr>
          <p:spPr>
            <a:xfrm>
              <a:off x="26277" y="59121"/>
              <a:ext cx="210206" cy="210206"/>
            </a:xfrm>
            <a:prstGeom prst="ellipse">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400"/>
            </a:p>
          </p:txBody>
        </p:sp>
        <p:sp>
          <p:nvSpPr>
            <p:cNvPr id="277" name="テキスト ボックス 22">
              <a:extLst>
                <a:ext uri="{FF2B5EF4-FFF2-40B4-BE49-F238E27FC236}">
                  <a16:creationId xmlns:a16="http://schemas.microsoft.com/office/drawing/2014/main" id="{45DBE968-0D1B-E2F0-E309-E11E641D6EB2}"/>
                </a:ext>
              </a:extLst>
            </p:cNvPr>
            <p:cNvSpPr txBox="1"/>
            <p:nvPr/>
          </p:nvSpPr>
          <p:spPr>
            <a:xfrm>
              <a:off x="-9714" y="52977"/>
              <a:ext cx="288289" cy="2737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４</a:t>
              </a:r>
            </a:p>
          </p:txBody>
        </p:sp>
      </p:grpSp>
      <p:grpSp>
        <p:nvGrpSpPr>
          <p:cNvPr id="278" name="グループ化 277">
            <a:extLst>
              <a:ext uri="{FF2B5EF4-FFF2-40B4-BE49-F238E27FC236}">
                <a16:creationId xmlns:a16="http://schemas.microsoft.com/office/drawing/2014/main" id="{7CC3A5F9-9995-4A65-D1F1-31B42DF9177E}"/>
              </a:ext>
            </a:extLst>
          </p:cNvPr>
          <p:cNvGrpSpPr/>
          <p:nvPr/>
        </p:nvGrpSpPr>
        <p:grpSpPr>
          <a:xfrm>
            <a:off x="5231756" y="5525390"/>
            <a:ext cx="416546" cy="396193"/>
            <a:chOff x="-7775" y="49417"/>
            <a:chExt cx="288289" cy="273708"/>
          </a:xfrm>
        </p:grpSpPr>
        <p:sp>
          <p:nvSpPr>
            <p:cNvPr id="279" name="楕円 278">
              <a:extLst>
                <a:ext uri="{FF2B5EF4-FFF2-40B4-BE49-F238E27FC236}">
                  <a16:creationId xmlns:a16="http://schemas.microsoft.com/office/drawing/2014/main" id="{C8A6FF16-3F88-DD81-59B7-FCB16CD88B2A}"/>
                </a:ext>
              </a:extLst>
            </p:cNvPr>
            <p:cNvSpPr/>
            <p:nvPr/>
          </p:nvSpPr>
          <p:spPr>
            <a:xfrm>
              <a:off x="26277" y="59121"/>
              <a:ext cx="210206" cy="210206"/>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400"/>
            </a:p>
          </p:txBody>
        </p:sp>
        <p:sp>
          <p:nvSpPr>
            <p:cNvPr id="280" name="テキスト ボックス 22">
              <a:extLst>
                <a:ext uri="{FF2B5EF4-FFF2-40B4-BE49-F238E27FC236}">
                  <a16:creationId xmlns:a16="http://schemas.microsoft.com/office/drawing/2014/main" id="{B5649FC0-3F5C-D75D-9926-4FA00B3308A5}"/>
                </a:ext>
              </a:extLst>
            </p:cNvPr>
            <p:cNvSpPr txBox="1"/>
            <p:nvPr/>
          </p:nvSpPr>
          <p:spPr>
            <a:xfrm>
              <a:off x="-7775" y="49417"/>
              <a:ext cx="288289" cy="2737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t>２</a:t>
              </a:r>
              <a:endParaRPr kumimoji="1" lang="ja-JP" altLang="en-US" sz="1800" b="1" dirty="0"/>
            </a:p>
          </p:txBody>
        </p:sp>
      </p:grpSp>
      <p:grpSp>
        <p:nvGrpSpPr>
          <p:cNvPr id="281" name="グループ化 280">
            <a:extLst>
              <a:ext uri="{FF2B5EF4-FFF2-40B4-BE49-F238E27FC236}">
                <a16:creationId xmlns:a16="http://schemas.microsoft.com/office/drawing/2014/main" id="{A56673E0-95BD-6AC7-5096-59FC6DDA3025}"/>
              </a:ext>
            </a:extLst>
          </p:cNvPr>
          <p:cNvGrpSpPr/>
          <p:nvPr/>
        </p:nvGrpSpPr>
        <p:grpSpPr>
          <a:xfrm>
            <a:off x="5266548" y="4927593"/>
            <a:ext cx="423128" cy="396193"/>
            <a:chOff x="26277" y="54559"/>
            <a:chExt cx="292844" cy="273708"/>
          </a:xfrm>
        </p:grpSpPr>
        <p:sp>
          <p:nvSpPr>
            <p:cNvPr id="282" name="楕円 281">
              <a:extLst>
                <a:ext uri="{FF2B5EF4-FFF2-40B4-BE49-F238E27FC236}">
                  <a16:creationId xmlns:a16="http://schemas.microsoft.com/office/drawing/2014/main" id="{2D5CE0EF-DF6B-CA85-147A-B0A3F279B350}"/>
                </a:ext>
              </a:extLst>
            </p:cNvPr>
            <p:cNvSpPr/>
            <p:nvPr/>
          </p:nvSpPr>
          <p:spPr>
            <a:xfrm>
              <a:off x="26277" y="59121"/>
              <a:ext cx="210206" cy="210206"/>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400"/>
            </a:p>
          </p:txBody>
        </p:sp>
        <p:sp>
          <p:nvSpPr>
            <p:cNvPr id="283" name="テキスト ボックス 22">
              <a:extLst>
                <a:ext uri="{FF2B5EF4-FFF2-40B4-BE49-F238E27FC236}">
                  <a16:creationId xmlns:a16="http://schemas.microsoft.com/office/drawing/2014/main" id="{1B44CDB1-5500-5302-3BB2-19C251CFB641}"/>
                </a:ext>
              </a:extLst>
            </p:cNvPr>
            <p:cNvSpPr txBox="1"/>
            <p:nvPr/>
          </p:nvSpPr>
          <p:spPr>
            <a:xfrm>
              <a:off x="30832" y="54559"/>
              <a:ext cx="288289" cy="2737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800" b="1" dirty="0"/>
                <a:t>1</a:t>
              </a:r>
              <a:endParaRPr kumimoji="1" lang="ja-JP" altLang="en-US" sz="1800" b="1" dirty="0"/>
            </a:p>
          </p:txBody>
        </p:sp>
      </p:grpSp>
      <p:grpSp>
        <p:nvGrpSpPr>
          <p:cNvPr id="284" name="グループ化 283">
            <a:extLst>
              <a:ext uri="{FF2B5EF4-FFF2-40B4-BE49-F238E27FC236}">
                <a16:creationId xmlns:a16="http://schemas.microsoft.com/office/drawing/2014/main" id="{7BB55346-E5BF-E3FE-7BC1-43078D57FE2B}"/>
              </a:ext>
            </a:extLst>
          </p:cNvPr>
          <p:cNvGrpSpPr/>
          <p:nvPr/>
        </p:nvGrpSpPr>
        <p:grpSpPr>
          <a:xfrm>
            <a:off x="5243566" y="3530244"/>
            <a:ext cx="423128" cy="396193"/>
            <a:chOff x="26277" y="54559"/>
            <a:chExt cx="292844" cy="273708"/>
          </a:xfrm>
        </p:grpSpPr>
        <p:sp>
          <p:nvSpPr>
            <p:cNvPr id="285" name="楕円 284">
              <a:extLst>
                <a:ext uri="{FF2B5EF4-FFF2-40B4-BE49-F238E27FC236}">
                  <a16:creationId xmlns:a16="http://schemas.microsoft.com/office/drawing/2014/main" id="{5A948040-6321-B95C-016C-E442FF88A177}"/>
                </a:ext>
              </a:extLst>
            </p:cNvPr>
            <p:cNvSpPr/>
            <p:nvPr/>
          </p:nvSpPr>
          <p:spPr>
            <a:xfrm>
              <a:off x="26277" y="59121"/>
              <a:ext cx="210206" cy="210206"/>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400"/>
            </a:p>
          </p:txBody>
        </p:sp>
        <p:sp>
          <p:nvSpPr>
            <p:cNvPr id="286" name="テキスト ボックス 22">
              <a:extLst>
                <a:ext uri="{FF2B5EF4-FFF2-40B4-BE49-F238E27FC236}">
                  <a16:creationId xmlns:a16="http://schemas.microsoft.com/office/drawing/2014/main" id="{8C0EE40C-E5B9-EE0B-D941-6D450F522CED}"/>
                </a:ext>
              </a:extLst>
            </p:cNvPr>
            <p:cNvSpPr txBox="1"/>
            <p:nvPr/>
          </p:nvSpPr>
          <p:spPr>
            <a:xfrm>
              <a:off x="30832" y="54559"/>
              <a:ext cx="288289" cy="2737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800" b="1" dirty="0"/>
                <a:t>1</a:t>
              </a:r>
              <a:endParaRPr kumimoji="1" lang="ja-JP" altLang="en-US" sz="1800" b="1" dirty="0"/>
            </a:p>
          </p:txBody>
        </p:sp>
      </p:grpSp>
      <p:sp>
        <p:nvSpPr>
          <p:cNvPr id="289" name="矢印: 右 288">
            <a:extLst>
              <a:ext uri="{FF2B5EF4-FFF2-40B4-BE49-F238E27FC236}">
                <a16:creationId xmlns:a16="http://schemas.microsoft.com/office/drawing/2014/main" id="{77957BE2-4468-9C54-4639-6C87C4CDC7F5}"/>
              </a:ext>
            </a:extLst>
          </p:cNvPr>
          <p:cNvSpPr/>
          <p:nvPr/>
        </p:nvSpPr>
        <p:spPr>
          <a:xfrm>
            <a:off x="997764" y="2599976"/>
            <a:ext cx="568590"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93" name="矢印: 右 292">
            <a:extLst>
              <a:ext uri="{FF2B5EF4-FFF2-40B4-BE49-F238E27FC236}">
                <a16:creationId xmlns:a16="http://schemas.microsoft.com/office/drawing/2014/main" id="{65F1CBDB-CC6B-9DE4-448B-430933CA8F63}"/>
              </a:ext>
            </a:extLst>
          </p:cNvPr>
          <p:cNvSpPr/>
          <p:nvPr/>
        </p:nvSpPr>
        <p:spPr>
          <a:xfrm>
            <a:off x="997764" y="5514672"/>
            <a:ext cx="558138"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96" name="矢印: 右 295">
            <a:extLst>
              <a:ext uri="{FF2B5EF4-FFF2-40B4-BE49-F238E27FC236}">
                <a16:creationId xmlns:a16="http://schemas.microsoft.com/office/drawing/2014/main" id="{554BAD17-5B57-D72B-EAB8-046F370FD610}"/>
              </a:ext>
            </a:extLst>
          </p:cNvPr>
          <p:cNvSpPr/>
          <p:nvPr/>
        </p:nvSpPr>
        <p:spPr>
          <a:xfrm>
            <a:off x="2355480" y="1577370"/>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97" name="矢印: 右 296">
            <a:extLst>
              <a:ext uri="{FF2B5EF4-FFF2-40B4-BE49-F238E27FC236}">
                <a16:creationId xmlns:a16="http://schemas.microsoft.com/office/drawing/2014/main" id="{91C833A0-553E-52C6-8054-E7462A2D7A9E}"/>
              </a:ext>
            </a:extLst>
          </p:cNvPr>
          <p:cNvSpPr/>
          <p:nvPr/>
        </p:nvSpPr>
        <p:spPr>
          <a:xfrm>
            <a:off x="2371372" y="2126962"/>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98" name="矢印: 右 297">
            <a:extLst>
              <a:ext uri="{FF2B5EF4-FFF2-40B4-BE49-F238E27FC236}">
                <a16:creationId xmlns:a16="http://schemas.microsoft.com/office/drawing/2014/main" id="{B1915BFA-F9AB-531B-5109-2970780AC54C}"/>
              </a:ext>
            </a:extLst>
          </p:cNvPr>
          <p:cNvSpPr/>
          <p:nvPr/>
        </p:nvSpPr>
        <p:spPr>
          <a:xfrm>
            <a:off x="2369258" y="2668150"/>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99" name="矢印: 右 298">
            <a:extLst>
              <a:ext uri="{FF2B5EF4-FFF2-40B4-BE49-F238E27FC236}">
                <a16:creationId xmlns:a16="http://schemas.microsoft.com/office/drawing/2014/main" id="{F1EE7F64-B08F-621D-2C6D-A3EC9FC695F9}"/>
              </a:ext>
            </a:extLst>
          </p:cNvPr>
          <p:cNvSpPr/>
          <p:nvPr/>
        </p:nvSpPr>
        <p:spPr>
          <a:xfrm>
            <a:off x="2355480" y="3199432"/>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0" name="矢印: 右 299">
            <a:extLst>
              <a:ext uri="{FF2B5EF4-FFF2-40B4-BE49-F238E27FC236}">
                <a16:creationId xmlns:a16="http://schemas.microsoft.com/office/drawing/2014/main" id="{A959235B-D578-73DC-9B5D-93EA05517BC7}"/>
              </a:ext>
            </a:extLst>
          </p:cNvPr>
          <p:cNvSpPr/>
          <p:nvPr/>
        </p:nvSpPr>
        <p:spPr>
          <a:xfrm>
            <a:off x="2367919" y="4081703"/>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1" name="矢印: 右 300">
            <a:extLst>
              <a:ext uri="{FF2B5EF4-FFF2-40B4-BE49-F238E27FC236}">
                <a16:creationId xmlns:a16="http://schemas.microsoft.com/office/drawing/2014/main" id="{0B768D6C-6589-D14F-9788-7165EF83AD65}"/>
              </a:ext>
            </a:extLst>
          </p:cNvPr>
          <p:cNvSpPr/>
          <p:nvPr/>
        </p:nvSpPr>
        <p:spPr>
          <a:xfrm>
            <a:off x="3808933" y="4068221"/>
            <a:ext cx="285877"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2" name="矢印: 右 301">
            <a:extLst>
              <a:ext uri="{FF2B5EF4-FFF2-40B4-BE49-F238E27FC236}">
                <a16:creationId xmlns:a16="http://schemas.microsoft.com/office/drawing/2014/main" id="{4D156C7A-39AB-2BF5-17EC-EBC198BBEF20}"/>
              </a:ext>
            </a:extLst>
          </p:cNvPr>
          <p:cNvSpPr/>
          <p:nvPr/>
        </p:nvSpPr>
        <p:spPr>
          <a:xfrm>
            <a:off x="3312804" y="5514672"/>
            <a:ext cx="754730"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3" name="矢印: 右 302">
            <a:extLst>
              <a:ext uri="{FF2B5EF4-FFF2-40B4-BE49-F238E27FC236}">
                <a16:creationId xmlns:a16="http://schemas.microsoft.com/office/drawing/2014/main" id="{852EE64C-3356-CCC1-A050-FB7089E88B80}"/>
              </a:ext>
            </a:extLst>
          </p:cNvPr>
          <p:cNvSpPr/>
          <p:nvPr/>
        </p:nvSpPr>
        <p:spPr>
          <a:xfrm>
            <a:off x="4995788" y="3829741"/>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4" name="矢印: 右 303">
            <a:extLst>
              <a:ext uri="{FF2B5EF4-FFF2-40B4-BE49-F238E27FC236}">
                <a16:creationId xmlns:a16="http://schemas.microsoft.com/office/drawing/2014/main" id="{6099567B-14FA-A700-1FFB-A47126F42C8F}"/>
              </a:ext>
            </a:extLst>
          </p:cNvPr>
          <p:cNvSpPr/>
          <p:nvPr/>
        </p:nvSpPr>
        <p:spPr>
          <a:xfrm>
            <a:off x="5002549" y="4360361"/>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5" name="矢印: 右 304">
            <a:extLst>
              <a:ext uri="{FF2B5EF4-FFF2-40B4-BE49-F238E27FC236}">
                <a16:creationId xmlns:a16="http://schemas.microsoft.com/office/drawing/2014/main" id="{EDFA4349-805C-5AAB-55A6-BF62B75AF637}"/>
              </a:ext>
            </a:extLst>
          </p:cNvPr>
          <p:cNvSpPr/>
          <p:nvPr/>
        </p:nvSpPr>
        <p:spPr>
          <a:xfrm>
            <a:off x="5002548" y="5236014"/>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6" name="矢印: 右 305">
            <a:extLst>
              <a:ext uri="{FF2B5EF4-FFF2-40B4-BE49-F238E27FC236}">
                <a16:creationId xmlns:a16="http://schemas.microsoft.com/office/drawing/2014/main" id="{7078CC98-F838-4111-1612-6BBC0CD77611}"/>
              </a:ext>
            </a:extLst>
          </p:cNvPr>
          <p:cNvSpPr/>
          <p:nvPr/>
        </p:nvSpPr>
        <p:spPr>
          <a:xfrm>
            <a:off x="5022186" y="5856167"/>
            <a:ext cx="38771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7" name="矢印: 右 306">
            <a:extLst>
              <a:ext uri="{FF2B5EF4-FFF2-40B4-BE49-F238E27FC236}">
                <a16:creationId xmlns:a16="http://schemas.microsoft.com/office/drawing/2014/main" id="{A35B683F-F054-C81D-6A26-0ADF3548D2E3}"/>
              </a:ext>
            </a:extLst>
          </p:cNvPr>
          <p:cNvSpPr/>
          <p:nvPr/>
        </p:nvSpPr>
        <p:spPr>
          <a:xfrm>
            <a:off x="5022186" y="1567086"/>
            <a:ext cx="368074"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8" name="矢印: 右 307">
            <a:extLst>
              <a:ext uri="{FF2B5EF4-FFF2-40B4-BE49-F238E27FC236}">
                <a16:creationId xmlns:a16="http://schemas.microsoft.com/office/drawing/2014/main" id="{43FB3339-D328-CDD0-89BC-AFE451A1E377}"/>
              </a:ext>
            </a:extLst>
          </p:cNvPr>
          <p:cNvSpPr/>
          <p:nvPr/>
        </p:nvSpPr>
        <p:spPr>
          <a:xfrm>
            <a:off x="5018018" y="2109902"/>
            <a:ext cx="368074"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09" name="矢印: 右 308">
            <a:extLst>
              <a:ext uri="{FF2B5EF4-FFF2-40B4-BE49-F238E27FC236}">
                <a16:creationId xmlns:a16="http://schemas.microsoft.com/office/drawing/2014/main" id="{93E744B5-8D28-3EA1-DDD7-9481E2096C1B}"/>
              </a:ext>
            </a:extLst>
          </p:cNvPr>
          <p:cNvSpPr/>
          <p:nvPr/>
        </p:nvSpPr>
        <p:spPr>
          <a:xfrm>
            <a:off x="5022186" y="2654693"/>
            <a:ext cx="368074"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0" name="矢印: 右 309">
            <a:extLst>
              <a:ext uri="{FF2B5EF4-FFF2-40B4-BE49-F238E27FC236}">
                <a16:creationId xmlns:a16="http://schemas.microsoft.com/office/drawing/2014/main" id="{513DEED0-EF79-7521-585E-7F895BEB1BC2}"/>
              </a:ext>
            </a:extLst>
          </p:cNvPr>
          <p:cNvSpPr/>
          <p:nvPr/>
        </p:nvSpPr>
        <p:spPr>
          <a:xfrm>
            <a:off x="5027271" y="3166024"/>
            <a:ext cx="368074"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3" name="正方形/長方形 312">
            <a:extLst>
              <a:ext uri="{FF2B5EF4-FFF2-40B4-BE49-F238E27FC236}">
                <a16:creationId xmlns:a16="http://schemas.microsoft.com/office/drawing/2014/main" id="{891D42C8-917F-2ECC-1C32-3E89D0B35F55}"/>
              </a:ext>
            </a:extLst>
          </p:cNvPr>
          <p:cNvSpPr/>
          <p:nvPr/>
        </p:nvSpPr>
        <p:spPr>
          <a:xfrm>
            <a:off x="7830262" y="1533176"/>
            <a:ext cx="64766" cy="2085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矢印: 右 313">
            <a:extLst>
              <a:ext uri="{FF2B5EF4-FFF2-40B4-BE49-F238E27FC236}">
                <a16:creationId xmlns:a16="http://schemas.microsoft.com/office/drawing/2014/main" id="{6CAB71F1-E771-D30E-6BC5-B9E759C55523}"/>
              </a:ext>
            </a:extLst>
          </p:cNvPr>
          <p:cNvSpPr/>
          <p:nvPr/>
        </p:nvSpPr>
        <p:spPr>
          <a:xfrm>
            <a:off x="7731966" y="2303726"/>
            <a:ext cx="484623"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5" name="矢印: 右 314">
            <a:extLst>
              <a:ext uri="{FF2B5EF4-FFF2-40B4-BE49-F238E27FC236}">
                <a16:creationId xmlns:a16="http://schemas.microsoft.com/office/drawing/2014/main" id="{9AEBAF55-49C6-EFB3-E7F4-855A1A65393C}"/>
              </a:ext>
            </a:extLst>
          </p:cNvPr>
          <p:cNvSpPr/>
          <p:nvPr/>
        </p:nvSpPr>
        <p:spPr>
          <a:xfrm>
            <a:off x="7731965" y="4389701"/>
            <a:ext cx="484623"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6" name="矢印: 右 315">
            <a:extLst>
              <a:ext uri="{FF2B5EF4-FFF2-40B4-BE49-F238E27FC236}">
                <a16:creationId xmlns:a16="http://schemas.microsoft.com/office/drawing/2014/main" id="{47E08983-4C53-F829-4E26-49E83EA30EEF}"/>
              </a:ext>
            </a:extLst>
          </p:cNvPr>
          <p:cNvSpPr/>
          <p:nvPr/>
        </p:nvSpPr>
        <p:spPr>
          <a:xfrm>
            <a:off x="9047169" y="2025068"/>
            <a:ext cx="368074"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7" name="矢印: 右 316">
            <a:extLst>
              <a:ext uri="{FF2B5EF4-FFF2-40B4-BE49-F238E27FC236}">
                <a16:creationId xmlns:a16="http://schemas.microsoft.com/office/drawing/2014/main" id="{A453E118-0855-AF16-FB51-8028B00E12E2}"/>
              </a:ext>
            </a:extLst>
          </p:cNvPr>
          <p:cNvSpPr/>
          <p:nvPr/>
        </p:nvSpPr>
        <p:spPr>
          <a:xfrm>
            <a:off x="9047169" y="2841260"/>
            <a:ext cx="368074"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8" name="矢印: 右 317">
            <a:extLst>
              <a:ext uri="{FF2B5EF4-FFF2-40B4-BE49-F238E27FC236}">
                <a16:creationId xmlns:a16="http://schemas.microsoft.com/office/drawing/2014/main" id="{D6C4FEE8-7FB3-DBEF-330D-75BFFAD357FA}"/>
              </a:ext>
            </a:extLst>
          </p:cNvPr>
          <p:cNvSpPr/>
          <p:nvPr/>
        </p:nvSpPr>
        <p:spPr>
          <a:xfrm>
            <a:off x="10356018" y="2025762"/>
            <a:ext cx="30474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9" name="矢印: 右 318">
            <a:extLst>
              <a:ext uri="{FF2B5EF4-FFF2-40B4-BE49-F238E27FC236}">
                <a16:creationId xmlns:a16="http://schemas.microsoft.com/office/drawing/2014/main" id="{98DD77ED-AFED-00A4-0A2C-6381A70CEA44}"/>
              </a:ext>
            </a:extLst>
          </p:cNvPr>
          <p:cNvSpPr/>
          <p:nvPr/>
        </p:nvSpPr>
        <p:spPr>
          <a:xfrm>
            <a:off x="10372907" y="2780537"/>
            <a:ext cx="304741" cy="278658"/>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2120" name="グループ化 18"/>
          <p:cNvGrpSpPr>
            <a:grpSpLocks/>
          </p:cNvGrpSpPr>
          <p:nvPr/>
        </p:nvGrpSpPr>
        <p:grpSpPr bwMode="auto">
          <a:xfrm>
            <a:off x="219362" y="-348011"/>
            <a:ext cx="30162" cy="34925"/>
            <a:chOff x="71010" y="42041"/>
            <a:chExt cx="2364" cy="2693"/>
          </a:xfrm>
        </p:grpSpPr>
      </p:grpSp>
      <p:sp>
        <p:nvSpPr>
          <p:cNvPr id="6" name="テキスト ボックス 5">
            <a:extLst>
              <a:ext uri="{FF2B5EF4-FFF2-40B4-BE49-F238E27FC236}">
                <a16:creationId xmlns:a16="http://schemas.microsoft.com/office/drawing/2014/main" id="{BBED69FC-7ABF-EFE8-1EFA-71BCABCFA909}"/>
              </a:ext>
            </a:extLst>
          </p:cNvPr>
          <p:cNvSpPr txBox="1"/>
          <p:nvPr/>
        </p:nvSpPr>
        <p:spPr>
          <a:xfrm>
            <a:off x="4007768" y="3140968"/>
            <a:ext cx="936104" cy="369332"/>
          </a:xfrm>
          <a:prstGeom prst="rect">
            <a:avLst/>
          </a:prstGeom>
          <a:noFill/>
        </p:spPr>
        <p:txBody>
          <a:bodyPr wrap="square" rtlCol="0">
            <a:spAutoFit/>
          </a:bodyPr>
          <a:lstStyle/>
          <a:p>
            <a:r>
              <a:rPr kumimoji="1" lang="ja-JP" altLang="en-US" sz="900" b="1" dirty="0"/>
              <a:t>週</a:t>
            </a:r>
            <a:r>
              <a:rPr kumimoji="1" lang="en-US" altLang="ja-JP" sz="900" b="1" dirty="0"/>
              <a:t>31</a:t>
            </a:r>
            <a:r>
              <a:rPr lang="ja-JP" altLang="en-US" sz="900" b="1" dirty="0"/>
              <a:t>時間</a:t>
            </a:r>
            <a:endParaRPr lang="en-US" altLang="ja-JP" sz="900" b="1" dirty="0"/>
          </a:p>
          <a:p>
            <a:r>
              <a:rPr kumimoji="1" lang="ja-JP" altLang="en-US" sz="900" b="1" dirty="0"/>
              <a:t>週</a:t>
            </a:r>
            <a:r>
              <a:rPr kumimoji="1" lang="en-US" altLang="ja-JP" sz="900" b="1" dirty="0"/>
              <a:t>23</a:t>
            </a:r>
            <a:r>
              <a:rPr kumimoji="1" lang="ja-JP" altLang="en-US" sz="900" b="1" dirty="0"/>
              <a:t>時間</a:t>
            </a:r>
            <a:r>
              <a:rPr kumimoji="1" lang="en-US" altLang="ja-JP" sz="900" b="1" dirty="0"/>
              <a:t>15</a:t>
            </a:r>
            <a:r>
              <a:rPr kumimoji="1" lang="ja-JP" altLang="en-US" sz="900" b="1" dirty="0"/>
              <a:t>分</a:t>
            </a:r>
          </a:p>
        </p:txBody>
      </p:sp>
      <p:sp>
        <p:nvSpPr>
          <p:cNvPr id="8" name="矢印: 右 7">
            <a:extLst>
              <a:ext uri="{FF2B5EF4-FFF2-40B4-BE49-F238E27FC236}">
                <a16:creationId xmlns:a16="http://schemas.microsoft.com/office/drawing/2014/main" id="{CEA584DC-DB2D-49CA-8C08-D3166621028A}"/>
              </a:ext>
            </a:extLst>
          </p:cNvPr>
          <p:cNvSpPr/>
          <p:nvPr/>
        </p:nvSpPr>
        <p:spPr>
          <a:xfrm>
            <a:off x="6384033" y="3717032"/>
            <a:ext cx="288032" cy="312640"/>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9" name="矢印: 右 8">
            <a:extLst>
              <a:ext uri="{FF2B5EF4-FFF2-40B4-BE49-F238E27FC236}">
                <a16:creationId xmlns:a16="http://schemas.microsoft.com/office/drawing/2014/main" id="{33532677-E626-42D7-83FF-89B31417853B}"/>
              </a:ext>
            </a:extLst>
          </p:cNvPr>
          <p:cNvSpPr/>
          <p:nvPr/>
        </p:nvSpPr>
        <p:spPr>
          <a:xfrm>
            <a:off x="6384032" y="4365104"/>
            <a:ext cx="309417" cy="312640"/>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1" name="矢印: 右 10">
            <a:extLst>
              <a:ext uri="{FF2B5EF4-FFF2-40B4-BE49-F238E27FC236}">
                <a16:creationId xmlns:a16="http://schemas.microsoft.com/office/drawing/2014/main" id="{81CC66D6-124A-4AD3-8E1C-08F541760C0B}"/>
              </a:ext>
            </a:extLst>
          </p:cNvPr>
          <p:cNvSpPr/>
          <p:nvPr/>
        </p:nvSpPr>
        <p:spPr>
          <a:xfrm>
            <a:off x="6384032" y="5157192"/>
            <a:ext cx="309417" cy="312640"/>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2" name="矢印: 右 11">
            <a:extLst>
              <a:ext uri="{FF2B5EF4-FFF2-40B4-BE49-F238E27FC236}">
                <a16:creationId xmlns:a16="http://schemas.microsoft.com/office/drawing/2014/main" id="{1F03E397-8788-4D37-B57E-10DF2597B13C}"/>
              </a:ext>
            </a:extLst>
          </p:cNvPr>
          <p:cNvSpPr/>
          <p:nvPr/>
        </p:nvSpPr>
        <p:spPr>
          <a:xfrm>
            <a:off x="6384032" y="5805264"/>
            <a:ext cx="309417" cy="312640"/>
          </a:xfrm>
          <a:prstGeom prst="rightArrow">
            <a:avLst>
              <a:gd name="adj1" fmla="val 50000"/>
              <a:gd name="adj2" fmla="val 59376"/>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pic>
        <p:nvPicPr>
          <p:cNvPr id="4" name="録音４ページ">
            <a:hlinkClick r:id="" action="ppaction://media"/>
            <a:extLst>
              <a:ext uri="{FF2B5EF4-FFF2-40B4-BE49-F238E27FC236}">
                <a16:creationId xmlns:a16="http://schemas.microsoft.com/office/drawing/2014/main" id="{C6FF622D-119E-0E23-1EDF-804CC8FEB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5736" y="224338"/>
            <a:ext cx="609600" cy="609600"/>
          </a:xfrm>
          <a:prstGeom prst="rect">
            <a:avLst/>
          </a:prstGeom>
        </p:spPr>
      </p:pic>
    </p:spTree>
    <p:extLst>
      <p:ext uri="{BB962C8B-B14F-4D97-AF65-F5344CB8AC3E}">
        <p14:creationId xmlns:p14="http://schemas.microsoft.com/office/powerpoint/2010/main" val="540516820"/>
      </p:ext>
    </p:extLst>
  </p:cSld>
  <p:clrMapOvr>
    <a:masterClrMapping/>
  </p:clrMapOvr>
  <mc:AlternateContent xmlns:mc="http://schemas.openxmlformats.org/markup-compatibility/2006" xmlns:p14="http://schemas.microsoft.com/office/powerpoint/2010/main">
    <mc:Choice Requires="p14">
      <p:transition spd="slow" p14:dur="2000" advTm="165597"/>
    </mc:Choice>
    <mc:Fallback xmlns="">
      <p:transition spd="slow" advTm="165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7"/>
        <p14:stopEvt time="165044"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F86F0-5679-87AB-76D5-FAFB2FCB0449}"/>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6C644198-7C88-8BD1-8BD8-4190A643A896}"/>
              </a:ext>
            </a:extLst>
          </p:cNvPr>
          <p:cNvSpPr/>
          <p:nvPr/>
        </p:nvSpPr>
        <p:spPr>
          <a:xfrm>
            <a:off x="10560496" y="260648"/>
            <a:ext cx="864096" cy="680996"/>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コンテンツ プレースホルダー 9">
            <a:extLst>
              <a:ext uri="{FF2B5EF4-FFF2-40B4-BE49-F238E27FC236}">
                <a16:creationId xmlns:a16="http://schemas.microsoft.com/office/drawing/2014/main" id="{90CFA0EF-CE0F-5DD1-ACC7-6E5BC6597404}"/>
              </a:ext>
            </a:extLst>
          </p:cNvPr>
          <p:cNvSpPr>
            <a:spLocks noGrp="1"/>
          </p:cNvSpPr>
          <p:nvPr>
            <p:ph idx="1"/>
          </p:nvPr>
        </p:nvSpPr>
        <p:spPr>
          <a:xfrm>
            <a:off x="551384" y="476672"/>
            <a:ext cx="10145839" cy="636277"/>
          </a:xfrm>
        </p:spPr>
        <p:txBody>
          <a:bodyPr>
            <a:normAutofit/>
          </a:bodyPr>
          <a:lstStyle/>
          <a:p>
            <a:pPr marL="0" indent="0">
              <a:buNone/>
            </a:pPr>
            <a:r>
              <a:rPr lang="ja-JP" altLang="en-US" b="1" dirty="0">
                <a:latin typeface="BIZ UDPゴシック" panose="020B0400000000000000" pitchFamily="50" charset="-128"/>
                <a:ea typeface="BIZ UDPゴシック" panose="020B0400000000000000" pitchFamily="50" charset="-128"/>
              </a:rPr>
              <a:t>（</a:t>
            </a:r>
            <a:r>
              <a:rPr lang="en-US" altLang="ja-JP" b="1" dirty="0">
                <a:latin typeface="BIZ UDPゴシック" panose="020B0400000000000000" pitchFamily="50" charset="-128"/>
                <a:ea typeface="BIZ UDPゴシック" panose="020B0400000000000000" pitchFamily="50" charset="-128"/>
              </a:rPr>
              <a:t>4</a:t>
            </a:r>
            <a:r>
              <a:rPr lang="ja-JP" altLang="en-US" b="1" dirty="0">
                <a:latin typeface="BIZ UDPゴシック" panose="020B0400000000000000" pitchFamily="50" charset="-128"/>
                <a:ea typeface="BIZ UDPゴシック" panose="020B0400000000000000" pitchFamily="50" charset="-128"/>
              </a:rPr>
              <a:t>）配偶者が互助会の現職会員である場合</a:t>
            </a:r>
            <a:r>
              <a:rPr lang="ja-JP" altLang="en-US" sz="1800" b="1" dirty="0">
                <a:latin typeface="BIZ UDPゴシック" panose="020B0400000000000000" pitchFamily="50" charset="-128"/>
                <a:ea typeface="BIZ UDPゴシック" panose="020B0400000000000000" pitchFamily="50" charset="-128"/>
              </a:rPr>
              <a:t>（会計年度任用職員を除く）</a:t>
            </a:r>
            <a:endParaRPr lang="en-US" altLang="ja-JP" sz="1800" b="1" dirty="0">
              <a:latin typeface="BIZ UDPゴシック" panose="020B0400000000000000" pitchFamily="50" charset="-128"/>
              <a:ea typeface="BIZ UDPゴシック" panose="020B0400000000000000" pitchFamily="50" charset="-128"/>
            </a:endParaRP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19" name="テキスト ボックス 10">
            <a:extLst>
              <a:ext uri="{FF2B5EF4-FFF2-40B4-BE49-F238E27FC236}">
                <a16:creationId xmlns:a16="http://schemas.microsoft.com/office/drawing/2014/main" id="{92E33432-BBB0-338B-8CA1-81265DA40633}"/>
              </a:ext>
            </a:extLst>
          </p:cNvPr>
          <p:cNvSpPr txBox="1"/>
          <p:nvPr/>
        </p:nvSpPr>
        <p:spPr>
          <a:xfrm>
            <a:off x="623392" y="1124744"/>
            <a:ext cx="10785754" cy="85191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indent="139700" algn="jus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rPr>
              <a:t>○</a:t>
            </a:r>
            <a:r>
              <a:rPr lang="ja-JP" sz="2000" kern="100" dirty="0">
                <a:solidFill>
                  <a:srgbClr val="000000"/>
                </a:solidFill>
                <a:effectLst/>
                <a:latin typeface="BIZ UDPゴシック" panose="020B0400000000000000" pitchFamily="50" charset="-128"/>
                <a:ea typeface="BIZ UDPゴシック" panose="020B0400000000000000" pitchFamily="50" charset="-128"/>
              </a:rPr>
              <a:t>今回本人会員として加入しない場合でも、</a:t>
            </a:r>
            <a:r>
              <a:rPr lang="ja-JP" sz="2000" u="wavyHeavy" kern="100" dirty="0">
                <a:solidFill>
                  <a:srgbClr val="C00000"/>
                </a:solidFill>
                <a:effectLst/>
                <a:uFill>
                  <a:solidFill>
                    <a:srgbClr val="C00000"/>
                  </a:solidFill>
                </a:uFill>
                <a:latin typeface="BIZ UDPゴシック" panose="020B0400000000000000" pitchFamily="50" charset="-128"/>
                <a:ea typeface="BIZ UDPゴシック" panose="020B0400000000000000" pitchFamily="50" charset="-128"/>
              </a:rPr>
              <a:t>今後配偶者が</a:t>
            </a:r>
            <a:r>
              <a:rPr lang="en-US" sz="2000" u="wavyHeavy" kern="100" dirty="0">
                <a:solidFill>
                  <a:srgbClr val="C00000"/>
                </a:solidFill>
                <a:effectLst/>
                <a:uFill>
                  <a:solidFill>
                    <a:srgbClr val="C00000"/>
                  </a:solidFill>
                </a:uFill>
                <a:latin typeface="BIZ UDPゴシック" panose="020B0400000000000000" pitchFamily="50" charset="-128"/>
                <a:ea typeface="BIZ UDPゴシック" panose="020B0400000000000000" pitchFamily="50" charset="-128"/>
              </a:rPr>
              <a:t>50</a:t>
            </a:r>
            <a:r>
              <a:rPr lang="ja-JP" sz="2000" u="wavyHeavy" kern="100" dirty="0">
                <a:solidFill>
                  <a:srgbClr val="C00000"/>
                </a:solidFill>
                <a:effectLst/>
                <a:uFill>
                  <a:solidFill>
                    <a:srgbClr val="C00000"/>
                  </a:solidFill>
                </a:uFill>
                <a:latin typeface="BIZ UDPゴシック" panose="020B0400000000000000" pitchFamily="50" charset="-128"/>
                <a:ea typeface="BIZ UDPゴシック" panose="020B0400000000000000" pitchFamily="50" charset="-128"/>
              </a:rPr>
              <a:t>歳以上で退職する際に、ご自身が</a:t>
            </a:r>
            <a:endParaRPr lang="en-US" altLang="ja-JP" sz="2000" u="wavyHeavy" kern="100" dirty="0">
              <a:solidFill>
                <a:srgbClr val="C00000"/>
              </a:solidFill>
              <a:effectLst/>
              <a:uFill>
                <a:solidFill>
                  <a:srgbClr val="C00000"/>
                </a:solidFill>
              </a:uFill>
              <a:latin typeface="BIZ UDPゴシック" panose="020B0400000000000000" pitchFamily="50" charset="-128"/>
              <a:ea typeface="BIZ UDPゴシック" panose="020B0400000000000000" pitchFamily="50" charset="-128"/>
            </a:endParaRPr>
          </a:p>
          <a:p>
            <a:pPr indent="139700" algn="just">
              <a:buNone/>
            </a:pPr>
            <a:r>
              <a:rPr lang="ja-JP" altLang="en-US" sz="2000" kern="100" dirty="0">
                <a:solidFill>
                  <a:srgbClr val="C00000"/>
                </a:solidFill>
                <a:uFill>
                  <a:solidFill>
                    <a:srgbClr val="C00000"/>
                  </a:solidFill>
                </a:uFill>
                <a:latin typeface="BIZ UDPゴシック" panose="020B0400000000000000" pitchFamily="50" charset="-128"/>
                <a:ea typeface="BIZ UDPゴシック" panose="020B0400000000000000" pitchFamily="50" charset="-128"/>
              </a:rPr>
              <a:t>　 </a:t>
            </a:r>
            <a:r>
              <a:rPr lang="ja-JP" sz="2000" u="wavyHeavy" kern="100" dirty="0">
                <a:solidFill>
                  <a:srgbClr val="C00000"/>
                </a:solidFill>
                <a:effectLst/>
                <a:uFill>
                  <a:solidFill>
                    <a:srgbClr val="C00000"/>
                  </a:solidFill>
                </a:uFill>
                <a:latin typeface="BIZ UDPゴシック" panose="020B0400000000000000" pitchFamily="50" charset="-128"/>
                <a:ea typeface="BIZ UDPゴシック" panose="020B0400000000000000" pitchFamily="50" charset="-128"/>
              </a:rPr>
              <a:t>配偶者会員として一緒に加入する機会</a:t>
            </a:r>
            <a:r>
              <a:rPr lang="ja-JP" altLang="en-US" sz="2000" u="wavyHeavy" kern="100" dirty="0">
                <a:solidFill>
                  <a:srgbClr val="C00000"/>
                </a:solidFill>
                <a:effectLst/>
                <a:uFill>
                  <a:solidFill>
                    <a:srgbClr val="C00000"/>
                  </a:solidFill>
                </a:uFill>
                <a:latin typeface="BIZ UDPゴシック" panose="020B0400000000000000" pitchFamily="50" charset="-128"/>
                <a:ea typeface="BIZ UDPゴシック" panose="020B0400000000000000" pitchFamily="50" charset="-128"/>
              </a:rPr>
              <a:t>が</a:t>
            </a:r>
            <a:r>
              <a:rPr lang="ja-JP" sz="2000" u="wavyHeavy" kern="100" dirty="0">
                <a:solidFill>
                  <a:srgbClr val="C00000"/>
                </a:solidFill>
                <a:effectLst/>
                <a:uFill>
                  <a:solidFill>
                    <a:srgbClr val="C00000"/>
                  </a:solidFill>
                </a:uFill>
                <a:latin typeface="BIZ UDPゴシック" panose="020B0400000000000000" pitchFamily="50" charset="-128"/>
                <a:ea typeface="BIZ UDPゴシック" panose="020B0400000000000000" pitchFamily="50" charset="-128"/>
              </a:rPr>
              <a:t>あります。</a:t>
            </a:r>
            <a:endParaRPr lang="ja-JP" sz="1800" u="wavyHeavy" kern="100" dirty="0">
              <a:solidFill>
                <a:srgbClr val="C00000"/>
              </a:solidFill>
              <a:effectLst/>
              <a:uFill>
                <a:solidFill>
                  <a:srgbClr val="C00000"/>
                </a:solidFill>
              </a:u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11" name="グループ化 10">
            <a:extLst>
              <a:ext uri="{FF2B5EF4-FFF2-40B4-BE49-F238E27FC236}">
                <a16:creationId xmlns:a16="http://schemas.microsoft.com/office/drawing/2014/main" id="{86CCFA00-2524-0A72-09D8-5A02E3B3E38A}"/>
              </a:ext>
            </a:extLst>
          </p:cNvPr>
          <p:cNvGrpSpPr/>
          <p:nvPr/>
        </p:nvGrpSpPr>
        <p:grpSpPr>
          <a:xfrm>
            <a:off x="1199456" y="2060848"/>
            <a:ext cx="9579496" cy="4590253"/>
            <a:chOff x="1199456" y="2204864"/>
            <a:chExt cx="9579496" cy="4590253"/>
          </a:xfrm>
        </p:grpSpPr>
        <p:sp>
          <p:nvSpPr>
            <p:cNvPr id="16" name="四角形: 角を丸くする 15">
              <a:extLst>
                <a:ext uri="{FF2B5EF4-FFF2-40B4-BE49-F238E27FC236}">
                  <a16:creationId xmlns:a16="http://schemas.microsoft.com/office/drawing/2014/main" id="{B85B97CF-0A0C-40FF-8274-FE43D539E7E2}"/>
                </a:ext>
              </a:extLst>
            </p:cNvPr>
            <p:cNvSpPr/>
            <p:nvPr/>
          </p:nvSpPr>
          <p:spPr>
            <a:xfrm>
              <a:off x="1199456" y="2204864"/>
              <a:ext cx="9579496" cy="4590253"/>
            </a:xfrm>
            <a:prstGeom prst="roundRect">
              <a:avLst/>
            </a:prstGeom>
            <a:solidFill>
              <a:srgbClr val="FFEFEF"/>
            </a:solidFill>
            <a:ln w="28575" cap="flat" cmpd="sng" algn="ctr">
              <a:solidFill>
                <a:srgbClr val="FF9999"/>
              </a:solidFill>
              <a:prstDash val="solid"/>
              <a:miter lim="800000"/>
            </a:ln>
            <a:effectLst/>
          </p:spPr>
          <p:txBody>
            <a:bodyPr wrap="square"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buNone/>
              </a:pPr>
              <a:r>
                <a:rPr lang="ja-JP" sz="1100" b="1" kern="100">
                  <a:solidFill>
                    <a:srgbClr val="FF0000"/>
                  </a:solidFill>
                  <a:effectLst/>
                  <a:latin typeface="BIZ UDPゴシック" panose="020B0400000000000000" pitchFamily="50" charset="-128"/>
                  <a:ea typeface="BIZ UDPゴシック" panose="020B0400000000000000" pitchFamily="50" charset="-128"/>
                </a:rPr>
                <a:t>　</a:t>
              </a:r>
              <a:endParaRPr lang="ja-JP" sz="105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buNone/>
              </a:pPr>
              <a:r>
                <a:rPr lang="ja-JP" sz="1100" kern="100">
                  <a:solidFill>
                    <a:srgbClr val="000000"/>
                  </a:solidFill>
                  <a:effectLst/>
                  <a:latin typeface="BIZ UDPゴシック" panose="020B0400000000000000" pitchFamily="50" charset="-128"/>
                  <a:ea typeface="BIZ UDPゴシック" panose="020B0400000000000000" pitchFamily="50" charset="-128"/>
                </a:rPr>
                <a:t>　</a:t>
              </a:r>
              <a:endParaRPr lang="ja-JP" sz="105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矢印: 右 19">
              <a:extLst>
                <a:ext uri="{FF2B5EF4-FFF2-40B4-BE49-F238E27FC236}">
                  <a16:creationId xmlns:a16="http://schemas.microsoft.com/office/drawing/2014/main" id="{389A08A1-12CA-E34C-FCFC-D2260261FB4F}"/>
                </a:ext>
              </a:extLst>
            </p:cNvPr>
            <p:cNvSpPr/>
            <p:nvPr/>
          </p:nvSpPr>
          <p:spPr>
            <a:xfrm>
              <a:off x="5270480" y="4189151"/>
              <a:ext cx="969580" cy="1116083"/>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latin typeface="BIZ UDPゴシック" panose="020B0400000000000000" pitchFamily="50" charset="-128"/>
                <a:ea typeface="BIZ UDPゴシック" panose="020B0400000000000000" pitchFamily="50" charset="-128"/>
              </a:endParaRPr>
            </a:p>
          </p:txBody>
        </p:sp>
        <p:grpSp>
          <p:nvGrpSpPr>
            <p:cNvPr id="21" name="グループ化 20">
              <a:extLst>
                <a:ext uri="{FF2B5EF4-FFF2-40B4-BE49-F238E27FC236}">
                  <a16:creationId xmlns:a16="http://schemas.microsoft.com/office/drawing/2014/main" id="{162EB072-1DBD-D552-DB55-714B052334FB}"/>
                </a:ext>
              </a:extLst>
            </p:cNvPr>
            <p:cNvGrpSpPr/>
            <p:nvPr/>
          </p:nvGrpSpPr>
          <p:grpSpPr>
            <a:xfrm>
              <a:off x="2198232" y="2515973"/>
              <a:ext cx="2842757" cy="665363"/>
              <a:chOff x="756929" y="461992"/>
              <a:chExt cx="2130680" cy="339725"/>
            </a:xfrm>
          </p:grpSpPr>
          <p:sp>
            <p:nvSpPr>
              <p:cNvPr id="25" name="テキスト ボックス 24">
                <a:extLst>
                  <a:ext uri="{FF2B5EF4-FFF2-40B4-BE49-F238E27FC236}">
                    <a16:creationId xmlns:a16="http://schemas.microsoft.com/office/drawing/2014/main" id="{D39A49CD-884D-521E-145E-8B49A43067B3}"/>
                  </a:ext>
                </a:extLst>
              </p:cNvPr>
              <p:cNvSpPr txBox="1"/>
              <p:nvPr/>
            </p:nvSpPr>
            <p:spPr>
              <a:xfrm>
                <a:off x="756929" y="461992"/>
                <a:ext cx="2130680" cy="3397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buNone/>
                </a:pPr>
                <a:r>
                  <a:rPr lang="en-US" sz="1800" b="1"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a:t>
                </a:r>
                <a:r>
                  <a:rPr lang="ja-JP" sz="1800" b="1"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さんは今回加入しない</a:t>
                </a:r>
                <a:endParaRPr 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正方形/長方形 25">
                <a:extLst>
                  <a:ext uri="{FF2B5EF4-FFF2-40B4-BE49-F238E27FC236}">
                    <a16:creationId xmlns:a16="http://schemas.microsoft.com/office/drawing/2014/main" id="{A97765BF-975B-0A71-5190-CE91ABC99EBC}"/>
                  </a:ext>
                </a:extLst>
              </p:cNvPr>
              <p:cNvSpPr/>
              <p:nvPr/>
            </p:nvSpPr>
            <p:spPr>
              <a:xfrm>
                <a:off x="765974" y="556988"/>
                <a:ext cx="1942805" cy="85079"/>
              </a:xfrm>
              <a:prstGeom prst="rect">
                <a:avLst/>
              </a:prstGeom>
              <a:solidFill>
                <a:srgbClr val="FF00FF">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latin typeface="BIZ UDPゴシック" panose="020B0400000000000000" pitchFamily="50" charset="-128"/>
                  <a:ea typeface="BIZ UDPゴシック" panose="020B0400000000000000" pitchFamily="50" charset="-128"/>
                </a:endParaRPr>
              </a:p>
            </p:txBody>
          </p:sp>
        </p:grpSp>
        <p:grpSp>
          <p:nvGrpSpPr>
            <p:cNvPr id="22" name="グループ化 21">
              <a:extLst>
                <a:ext uri="{FF2B5EF4-FFF2-40B4-BE49-F238E27FC236}">
                  <a16:creationId xmlns:a16="http://schemas.microsoft.com/office/drawing/2014/main" id="{7C79C927-B793-EA19-5CA4-5E2160912644}"/>
                </a:ext>
              </a:extLst>
            </p:cNvPr>
            <p:cNvGrpSpPr/>
            <p:nvPr/>
          </p:nvGrpSpPr>
          <p:grpSpPr>
            <a:xfrm>
              <a:off x="6171251" y="2313414"/>
              <a:ext cx="4165772" cy="671581"/>
              <a:chOff x="3734753" y="358568"/>
              <a:chExt cx="3122295" cy="342900"/>
            </a:xfrm>
          </p:grpSpPr>
          <p:sp>
            <p:nvSpPr>
              <p:cNvPr id="23" name="テキスト ボックス 24">
                <a:extLst>
                  <a:ext uri="{FF2B5EF4-FFF2-40B4-BE49-F238E27FC236}">
                    <a16:creationId xmlns:a16="http://schemas.microsoft.com/office/drawing/2014/main" id="{ACF81B87-D6AE-3D51-8A73-E1DA367BC9EF}"/>
                  </a:ext>
                </a:extLst>
              </p:cNvPr>
              <p:cNvSpPr txBox="1"/>
              <p:nvPr/>
            </p:nvSpPr>
            <p:spPr>
              <a:xfrm>
                <a:off x="3734753" y="358568"/>
                <a:ext cx="3122295"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buNone/>
                </a:pPr>
                <a:r>
                  <a:rPr lang="en-US" altLang="ja-JP" sz="1800" b="1"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B</a:t>
                </a:r>
                <a:r>
                  <a:rPr lang="ja-JP" sz="1800" b="1"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さん退職時に</a:t>
                </a:r>
                <a:endParaRPr lang="en-US" altLang="ja-JP" sz="1800" b="1"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buNone/>
                </a:pPr>
                <a:r>
                  <a:rPr lang="ja-JP" altLang="en-US" sz="1800" b="1"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Ａ</a:t>
                </a:r>
                <a:r>
                  <a:rPr lang="ja-JP" sz="1800" b="1"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さんはもう一度加入機会がある</a:t>
                </a:r>
                <a:endParaRPr 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正方形/長方形 23">
                <a:extLst>
                  <a:ext uri="{FF2B5EF4-FFF2-40B4-BE49-F238E27FC236}">
                    <a16:creationId xmlns:a16="http://schemas.microsoft.com/office/drawing/2014/main" id="{AB848B50-6577-E067-3BF0-289649CDAEF5}"/>
                  </a:ext>
                </a:extLst>
              </p:cNvPr>
              <p:cNvSpPr/>
              <p:nvPr/>
            </p:nvSpPr>
            <p:spPr>
              <a:xfrm>
                <a:off x="3786325" y="609131"/>
                <a:ext cx="2657637" cy="76961"/>
              </a:xfrm>
              <a:prstGeom prst="rect">
                <a:avLst/>
              </a:prstGeom>
              <a:solidFill>
                <a:srgbClr val="FF00FF">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latin typeface="BIZ UDPゴシック" panose="020B0400000000000000" pitchFamily="50" charset="-128"/>
                  <a:ea typeface="BIZ UDPゴシック" panose="020B0400000000000000" pitchFamily="50" charset="-128"/>
                </a:endParaRPr>
              </a:p>
            </p:txBody>
          </p:sp>
        </p:grpSp>
        <p:sp>
          <p:nvSpPr>
            <p:cNvPr id="39" name="テキスト ボックス 28">
              <a:extLst>
                <a:ext uri="{FF2B5EF4-FFF2-40B4-BE49-F238E27FC236}">
                  <a16:creationId xmlns:a16="http://schemas.microsoft.com/office/drawing/2014/main" id="{11723451-2A26-AF7E-51CD-BA72D1A193EC}"/>
                </a:ext>
              </a:extLst>
            </p:cNvPr>
            <p:cNvSpPr txBox="1"/>
            <p:nvPr/>
          </p:nvSpPr>
          <p:spPr>
            <a:xfrm>
              <a:off x="1880580" y="3056873"/>
              <a:ext cx="3279315" cy="1690320"/>
            </a:xfrm>
            <a:prstGeom prst="rect">
              <a:avLst/>
            </a:prstGeom>
            <a:solidFill>
              <a:schemeClr val="accent5">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8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800" b="1" u="wavy" baseline="0" dirty="0">
                  <a:solidFill>
                    <a:srgbClr val="FF0000"/>
                  </a:solidFill>
                  <a:latin typeface="BIZ UDPゴシック" panose="020B0400000000000000" pitchFamily="50" charset="-128"/>
                  <a:ea typeface="BIZ UDPゴシック" panose="020B0400000000000000" pitchFamily="50" charset="-128"/>
                </a:rPr>
                <a:t>今回退職する方</a:t>
              </a:r>
              <a:r>
                <a:rPr kumimoji="1" lang="en-US" altLang="ja-JP" sz="1800" b="1" dirty="0">
                  <a:solidFill>
                    <a:srgbClr val="FF0000"/>
                  </a:solidFill>
                  <a:latin typeface="BIZ UDPゴシック" panose="020B0400000000000000" pitchFamily="50" charset="-128"/>
                  <a:ea typeface="BIZ UDPゴシック" panose="020B0400000000000000" pitchFamily="50" charset="-128"/>
                </a:rPr>
                <a:t>】</a:t>
              </a:r>
            </a:p>
            <a:p>
              <a:pPr algn="l"/>
              <a:r>
                <a:rPr kumimoji="1" lang="ja-JP" altLang="en-US" sz="1600" b="1" dirty="0">
                  <a:latin typeface="BIZ UDPゴシック" panose="020B0400000000000000" pitchFamily="50" charset="-128"/>
                  <a:ea typeface="BIZ UDPゴシック" panose="020B0400000000000000" pitchFamily="50" charset="-128"/>
                </a:rPr>
                <a:t>　退職医療事業の加入を見送る</a:t>
              </a:r>
              <a:endParaRPr kumimoji="1" lang="ja-JP" altLang="en-US" b="1" dirty="0">
                <a:latin typeface="BIZ UDPゴシック" panose="020B0400000000000000" pitchFamily="50" charset="-128"/>
                <a:ea typeface="BIZ UDPゴシック" panose="020B0400000000000000" pitchFamily="50" charset="-128"/>
              </a:endParaRPr>
            </a:p>
          </p:txBody>
        </p:sp>
        <p:sp>
          <p:nvSpPr>
            <p:cNvPr id="40" name="テキスト ボックス 29">
              <a:extLst>
                <a:ext uri="{FF2B5EF4-FFF2-40B4-BE49-F238E27FC236}">
                  <a16:creationId xmlns:a16="http://schemas.microsoft.com/office/drawing/2014/main" id="{75B65316-CC59-5E11-2636-6FF63315C8E8}"/>
                </a:ext>
              </a:extLst>
            </p:cNvPr>
            <p:cNvSpPr txBox="1"/>
            <p:nvPr/>
          </p:nvSpPr>
          <p:spPr>
            <a:xfrm>
              <a:off x="1852799" y="4910549"/>
              <a:ext cx="3307096" cy="1695013"/>
            </a:xfrm>
            <a:prstGeom prst="rect">
              <a:avLst/>
            </a:prstGeom>
            <a:solidFill>
              <a:srgbClr val="FFFFCC"/>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600" b="1" dirty="0">
                  <a:latin typeface="BIZ UDPゴシック" panose="020B0400000000000000" pitchFamily="50" charset="-128"/>
                  <a:ea typeface="BIZ UDPゴシック" panose="020B0400000000000000" pitchFamily="50" charset="-128"/>
                </a:rPr>
                <a:t>現在互助会の現職会員として</a:t>
              </a:r>
              <a:endParaRPr kumimoji="1" lang="en-US" altLang="ja-JP" sz="1600" b="1" dirty="0">
                <a:latin typeface="BIZ UDPゴシック" panose="020B0400000000000000" pitchFamily="50" charset="-128"/>
                <a:ea typeface="BIZ UDPゴシック" panose="020B0400000000000000" pitchFamily="50" charset="-128"/>
              </a:endParaRPr>
            </a:p>
            <a:p>
              <a:pPr algn="ctr"/>
              <a:r>
                <a:rPr kumimoji="1" lang="ja-JP" altLang="en-US" sz="1600" b="1" dirty="0">
                  <a:latin typeface="BIZ UDPゴシック" panose="020B0400000000000000" pitchFamily="50" charset="-128"/>
                  <a:ea typeface="BIZ UDPゴシック" panose="020B0400000000000000" pitchFamily="50" charset="-128"/>
                </a:rPr>
                <a:t>加入している</a:t>
              </a:r>
              <a:r>
                <a:rPr kumimoji="1"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会計年度任用職員</a:t>
              </a:r>
              <a:r>
                <a:rPr kumimoji="1" lang="ja-JP" altLang="en-US" b="1" dirty="0">
                  <a:latin typeface="BIZ UDPゴシック" panose="020B0400000000000000" pitchFamily="50" charset="-128"/>
                  <a:ea typeface="BIZ UDPゴシック" panose="020B0400000000000000" pitchFamily="50" charset="-128"/>
                </a:rPr>
                <a:t>を除く</a:t>
              </a:r>
              <a:r>
                <a:rPr kumimoji="1" lang="en-US" altLang="ja-JP" b="1" dirty="0">
                  <a:latin typeface="BIZ UDPゴシック" panose="020B0400000000000000" pitchFamily="50" charset="-128"/>
                  <a:ea typeface="BIZ UDPゴシック" panose="020B0400000000000000" pitchFamily="50" charset="-128"/>
                </a:rPr>
                <a:t>)</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1" name="テキスト ボックス 30">
              <a:extLst>
                <a:ext uri="{FF2B5EF4-FFF2-40B4-BE49-F238E27FC236}">
                  <a16:creationId xmlns:a16="http://schemas.microsoft.com/office/drawing/2014/main" id="{FCCE3A80-3A39-FF79-D933-A393A08D7E28}"/>
                </a:ext>
              </a:extLst>
            </p:cNvPr>
            <p:cNvSpPr txBox="1"/>
            <p:nvPr/>
          </p:nvSpPr>
          <p:spPr>
            <a:xfrm>
              <a:off x="6311130" y="3056872"/>
              <a:ext cx="3416052" cy="1690321"/>
            </a:xfrm>
            <a:prstGeom prst="rect">
              <a:avLst/>
            </a:prstGeom>
            <a:solidFill>
              <a:srgbClr val="FFFFCC"/>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600" b="1" dirty="0">
                  <a:latin typeface="BIZ UDPゴシック" panose="020B0400000000000000" pitchFamily="50" charset="-128"/>
                  <a:ea typeface="BIZ UDPゴシック" panose="020B0400000000000000" pitchFamily="50" charset="-128"/>
                </a:rPr>
                <a:t>【50</a:t>
              </a:r>
              <a:r>
                <a:rPr kumimoji="1" lang="ja-JP" altLang="en-US" sz="1600" b="1" dirty="0">
                  <a:latin typeface="BIZ UDPゴシック" panose="020B0400000000000000" pitchFamily="50" charset="-128"/>
                  <a:ea typeface="BIZ UDPゴシック" panose="020B0400000000000000" pitchFamily="50" charset="-128"/>
                </a:rPr>
                <a:t>歳以上で退職するとき</a:t>
              </a:r>
              <a:r>
                <a:rPr kumimoji="1" lang="en-US" altLang="ja-JP" sz="1600" b="1" dirty="0">
                  <a:latin typeface="BIZ UDPゴシック" panose="020B0400000000000000" pitchFamily="50" charset="-128"/>
                  <a:ea typeface="BIZ UDPゴシック" panose="020B0400000000000000" pitchFamily="50" charset="-128"/>
                </a:rPr>
                <a:t>】</a:t>
              </a:r>
            </a:p>
            <a:p>
              <a:pPr algn="ctr"/>
              <a:r>
                <a:rPr kumimoji="1" lang="ja-JP" altLang="en-US" sz="1600" b="1" dirty="0">
                  <a:latin typeface="BIZ UDPゴシック" panose="020B0400000000000000" pitchFamily="50" charset="-128"/>
                  <a:ea typeface="BIZ UDPゴシック" panose="020B0400000000000000" pitchFamily="50" charset="-128"/>
                </a:rPr>
                <a:t>本人会員として退職医療事業に</a:t>
              </a:r>
              <a:endParaRPr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  </a:t>
              </a:r>
              <a:r>
                <a:rPr kumimoji="1" lang="ja-JP" altLang="en-US" sz="1600" b="1" dirty="0">
                  <a:latin typeface="BIZ UDPゴシック" panose="020B0400000000000000" pitchFamily="50" charset="-128"/>
                  <a:ea typeface="BIZ UDPゴシック" panose="020B0400000000000000" pitchFamily="50" charset="-128"/>
                </a:rPr>
                <a:t>加入する</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42" name="テキスト ボックス 33">
              <a:extLst>
                <a:ext uri="{FF2B5EF4-FFF2-40B4-BE49-F238E27FC236}">
                  <a16:creationId xmlns:a16="http://schemas.microsoft.com/office/drawing/2014/main" id="{83E6E70C-B5F4-7E77-D67D-8777CF984733}"/>
                </a:ext>
              </a:extLst>
            </p:cNvPr>
            <p:cNvSpPr txBox="1"/>
            <p:nvPr/>
          </p:nvSpPr>
          <p:spPr>
            <a:xfrm>
              <a:off x="6311130" y="4910549"/>
              <a:ext cx="3416052" cy="1695014"/>
            </a:xfrm>
            <a:prstGeom prst="rect">
              <a:avLst/>
            </a:prstGeom>
            <a:solidFill>
              <a:schemeClr val="accent5">
                <a:lumMod val="20000"/>
                <a:lumOff val="8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600" b="1" dirty="0">
                  <a:solidFill>
                    <a:schemeClr val="dk1"/>
                  </a:solidFill>
                  <a:effectLst/>
                  <a:latin typeface="BIZ UDPゴシック" panose="020B0400000000000000" pitchFamily="50" charset="-128"/>
                  <a:ea typeface="BIZ UDPゴシック" panose="020B0400000000000000" pitchFamily="50" charset="-128"/>
                </a:rPr>
                <a:t>B</a:t>
              </a:r>
              <a:r>
                <a:rPr kumimoji="1" lang="ja-JP" altLang="ja-JP" sz="1600" b="1" dirty="0">
                  <a:solidFill>
                    <a:schemeClr val="dk1"/>
                  </a:solidFill>
                  <a:effectLst/>
                  <a:latin typeface="BIZ UDPゴシック" panose="020B0400000000000000" pitchFamily="50" charset="-128"/>
                  <a:ea typeface="BIZ UDPゴシック" panose="020B0400000000000000" pitchFamily="50" charset="-128"/>
                </a:rPr>
                <a:t>さん</a:t>
              </a:r>
              <a:r>
                <a:rPr kumimoji="1" lang="ja-JP" altLang="en-US" sz="1600" b="1" dirty="0">
                  <a:solidFill>
                    <a:schemeClr val="dk1"/>
                  </a:solidFill>
                  <a:effectLst/>
                  <a:latin typeface="BIZ UDPゴシック" panose="020B0400000000000000" pitchFamily="50" charset="-128"/>
                  <a:ea typeface="BIZ UDPゴシック" panose="020B0400000000000000" pitchFamily="50" charset="-128"/>
                </a:rPr>
                <a:t>が</a:t>
              </a:r>
              <a:r>
                <a:rPr kumimoji="1" lang="ja-JP" altLang="en-US" sz="1600" b="1" dirty="0">
                  <a:latin typeface="BIZ UDPゴシック" panose="020B0400000000000000" pitchFamily="50" charset="-128"/>
                  <a:ea typeface="BIZ UDPゴシック" panose="020B0400000000000000" pitchFamily="50" charset="-128"/>
                </a:rPr>
                <a:t>退職医療事業へ加入すれば、</a:t>
              </a:r>
              <a:r>
                <a:rPr kumimoji="1" lang="en-US" altLang="ja-JP" sz="1600" b="1" u="wavyHeavy" dirty="0">
                  <a:solidFill>
                    <a:schemeClr val="tx1"/>
                  </a:solidFill>
                  <a:latin typeface="BIZ UDPゴシック" panose="020B0400000000000000" pitchFamily="50" charset="-128"/>
                  <a:ea typeface="BIZ UDPゴシック" panose="020B0400000000000000" pitchFamily="50" charset="-128"/>
                </a:rPr>
                <a:t>A</a:t>
              </a:r>
              <a:r>
                <a:rPr kumimoji="1" lang="ja-JP" altLang="en-US" sz="1600" b="1" u="wavyHeavy" dirty="0">
                  <a:solidFill>
                    <a:schemeClr val="tx1"/>
                  </a:solidFill>
                  <a:latin typeface="BIZ UDPゴシック" panose="020B0400000000000000" pitchFamily="50" charset="-128"/>
                  <a:ea typeface="BIZ UDPゴシック" panose="020B0400000000000000" pitchFamily="50" charset="-128"/>
                </a:rPr>
                <a:t>さんも配偶者会員として一緒に</a:t>
              </a:r>
              <a:endParaRPr lang="en-US" altLang="ja-JP" sz="1600" b="1" u="wavyHeavy"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b="1" u="wavyHeavy" dirty="0">
                  <a:solidFill>
                    <a:schemeClr val="tx1"/>
                  </a:solidFill>
                  <a:latin typeface="BIZ UDPゴシック" panose="020B0400000000000000" pitchFamily="50" charset="-128"/>
                  <a:ea typeface="BIZ UDPゴシック" panose="020B0400000000000000" pitchFamily="50" charset="-128"/>
                </a:rPr>
                <a:t>加入できる</a:t>
              </a:r>
            </a:p>
          </p:txBody>
        </p:sp>
        <p:sp>
          <p:nvSpPr>
            <p:cNvPr id="43" name="正方形/長方形 42">
              <a:extLst>
                <a:ext uri="{FF2B5EF4-FFF2-40B4-BE49-F238E27FC236}">
                  <a16:creationId xmlns:a16="http://schemas.microsoft.com/office/drawing/2014/main" id="{6CE94F6B-CA38-F855-39EA-A0A14CF4E047}"/>
                </a:ext>
              </a:extLst>
            </p:cNvPr>
            <p:cNvSpPr/>
            <p:nvPr/>
          </p:nvSpPr>
          <p:spPr>
            <a:xfrm>
              <a:off x="6240059" y="2512055"/>
              <a:ext cx="1584133" cy="150505"/>
            </a:xfrm>
            <a:prstGeom prst="rect">
              <a:avLst/>
            </a:prstGeom>
            <a:solidFill>
              <a:srgbClr val="FF00FF">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61B09D6F-5303-336D-9B53-949B6CE10023}"/>
                </a:ext>
              </a:extLst>
            </p:cNvPr>
            <p:cNvGrpSpPr/>
            <p:nvPr/>
          </p:nvGrpSpPr>
          <p:grpSpPr>
            <a:xfrm>
              <a:off x="7464152" y="3717032"/>
              <a:ext cx="1997093" cy="953890"/>
              <a:chOff x="6336704" y="1345849"/>
              <a:chExt cx="1997093" cy="953890"/>
            </a:xfrm>
          </p:grpSpPr>
          <p:pic>
            <p:nvPicPr>
              <p:cNvPr id="31" name="図 30">
                <a:extLst>
                  <a:ext uri="{FF2B5EF4-FFF2-40B4-BE49-F238E27FC236}">
                    <a16:creationId xmlns:a16="http://schemas.microsoft.com/office/drawing/2014/main" id="{ADD3A280-C979-4ECD-9BC6-03B7BA1779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317" t="3800" r="4875" b="31087"/>
              <a:stretch>
                <a:fillRect/>
              </a:stretch>
            </p:blipFill>
            <p:spPr bwMode="auto">
              <a:xfrm>
                <a:off x="6336704" y="1345849"/>
                <a:ext cx="727529" cy="936104"/>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11">
                <a:extLst>
                  <a:ext uri="{FF2B5EF4-FFF2-40B4-BE49-F238E27FC236}">
                    <a16:creationId xmlns:a16="http://schemas.microsoft.com/office/drawing/2014/main" id="{BF6BFDA1-49FC-457C-B143-738362FB07BF}"/>
                  </a:ext>
                </a:extLst>
              </p:cNvPr>
              <p:cNvSpPr txBox="1"/>
              <p:nvPr/>
            </p:nvSpPr>
            <p:spPr>
              <a:xfrm>
                <a:off x="7183257" y="1705946"/>
                <a:ext cx="1150540" cy="59379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BIZ UDPゴシック" panose="020B0400000000000000" pitchFamily="50" charset="-128"/>
                    <a:ea typeface="BIZ UDPゴシック" panose="020B0400000000000000" pitchFamily="50" charset="-128"/>
                  </a:rPr>
                  <a:t>妻：</a:t>
                </a:r>
                <a:r>
                  <a:rPr kumimoji="1" lang="en-US" altLang="ja-JP" sz="1400" dirty="0">
                    <a:latin typeface="BIZ UDPゴシック" panose="020B0400000000000000" pitchFamily="50" charset="-128"/>
                    <a:ea typeface="BIZ UDPゴシック" panose="020B0400000000000000" pitchFamily="50" charset="-128"/>
                  </a:rPr>
                  <a:t>B</a:t>
                </a:r>
                <a:r>
                  <a:rPr kumimoji="1" lang="ja-JP" altLang="en-US" sz="1400" dirty="0">
                    <a:latin typeface="BIZ UDPゴシック" panose="020B0400000000000000" pitchFamily="50" charset="-128"/>
                    <a:ea typeface="BIZ UDPゴシック" panose="020B0400000000000000" pitchFamily="50" charset="-128"/>
                  </a:rPr>
                  <a:t>さん　　</a:t>
                </a:r>
                <a:endParaRPr kumimoji="1" lang="en-US" altLang="ja-JP" sz="1400" dirty="0">
                  <a:latin typeface="BIZ UDPゴシック" panose="020B0400000000000000" pitchFamily="50" charset="-128"/>
                  <a:ea typeface="BIZ UDPゴシック" panose="020B0400000000000000" pitchFamily="50" charset="-128"/>
                </a:endParaRPr>
              </a:p>
              <a:p>
                <a:pPr algn="ctr"/>
                <a:r>
                  <a:rPr kumimoji="1" lang="ja-JP" altLang="en-US" sz="1400" dirty="0">
                    <a:latin typeface="BIZ UDPゴシック" panose="020B0400000000000000" pitchFamily="50" charset="-128"/>
                    <a:ea typeface="BIZ UDPゴシック" panose="020B0400000000000000" pitchFamily="50" charset="-128"/>
                  </a:rPr>
                  <a:t>（本人）</a:t>
                </a:r>
              </a:p>
            </p:txBody>
          </p:sp>
        </p:grpSp>
        <p:grpSp>
          <p:nvGrpSpPr>
            <p:cNvPr id="8" name="グループ化 7">
              <a:extLst>
                <a:ext uri="{FF2B5EF4-FFF2-40B4-BE49-F238E27FC236}">
                  <a16:creationId xmlns:a16="http://schemas.microsoft.com/office/drawing/2014/main" id="{69E993B6-5264-1DF4-E7E2-7F7456A973D9}"/>
                </a:ext>
              </a:extLst>
            </p:cNvPr>
            <p:cNvGrpSpPr/>
            <p:nvPr/>
          </p:nvGrpSpPr>
          <p:grpSpPr>
            <a:xfrm>
              <a:off x="7464152" y="5589240"/>
              <a:ext cx="2135430" cy="965856"/>
              <a:chOff x="6308594" y="2194806"/>
              <a:chExt cx="2149233" cy="965856"/>
            </a:xfrm>
          </p:grpSpPr>
          <p:pic>
            <p:nvPicPr>
              <p:cNvPr id="34" name="図 33">
                <a:extLst>
                  <a:ext uri="{FF2B5EF4-FFF2-40B4-BE49-F238E27FC236}">
                    <a16:creationId xmlns:a16="http://schemas.microsoft.com/office/drawing/2014/main" id="{0804925F-6ACF-4502-8745-19FCD4DC22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8594" y="2194806"/>
                <a:ext cx="878196" cy="920813"/>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10">
                <a:extLst>
                  <a:ext uri="{FF2B5EF4-FFF2-40B4-BE49-F238E27FC236}">
                    <a16:creationId xmlns:a16="http://schemas.microsoft.com/office/drawing/2014/main" id="{A920F57A-A1F0-44DA-AA2D-31FB9DFB8399}"/>
                  </a:ext>
                </a:extLst>
              </p:cNvPr>
              <p:cNvSpPr txBox="1"/>
              <p:nvPr/>
            </p:nvSpPr>
            <p:spPr>
              <a:xfrm>
                <a:off x="7076175" y="2589162"/>
                <a:ext cx="1381652" cy="5715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BIZ UDPゴシック" panose="020B0400000000000000" pitchFamily="50" charset="-128"/>
                    <a:ea typeface="BIZ UDPゴシック" panose="020B0400000000000000" pitchFamily="50" charset="-128"/>
                  </a:rPr>
                  <a:t>夫：</a:t>
                </a:r>
                <a:r>
                  <a:rPr kumimoji="1" lang="en-US" altLang="ja-JP" sz="1400" dirty="0">
                    <a:latin typeface="BIZ UDPゴシック" panose="020B0400000000000000" pitchFamily="50" charset="-128"/>
                    <a:ea typeface="BIZ UDPゴシック" panose="020B0400000000000000" pitchFamily="50" charset="-128"/>
                  </a:rPr>
                  <a:t>A</a:t>
                </a:r>
                <a:r>
                  <a:rPr kumimoji="1" lang="ja-JP" altLang="en-US" sz="1400" dirty="0">
                    <a:latin typeface="BIZ UDPゴシック" panose="020B0400000000000000" pitchFamily="50" charset="-128"/>
                    <a:ea typeface="BIZ UDPゴシック" panose="020B0400000000000000" pitchFamily="50" charset="-128"/>
                  </a:rPr>
                  <a:t>さん</a:t>
                </a:r>
                <a:endParaRPr kumimoji="1" lang="en-US" altLang="ja-JP" sz="1400" dirty="0">
                  <a:latin typeface="BIZ UDPゴシック" panose="020B0400000000000000" pitchFamily="50" charset="-128"/>
                  <a:ea typeface="BIZ UDPゴシック" panose="020B0400000000000000" pitchFamily="50" charset="-128"/>
                </a:endParaRPr>
              </a:p>
              <a:p>
                <a:pPr algn="ctr"/>
                <a:r>
                  <a:rPr kumimoji="1" lang="ja-JP" altLang="en-US" sz="1400" dirty="0">
                    <a:latin typeface="BIZ UDPゴシック" panose="020B0400000000000000" pitchFamily="50" charset="-128"/>
                    <a:ea typeface="BIZ UDPゴシック" panose="020B0400000000000000" pitchFamily="50" charset="-128"/>
                  </a:rPr>
                  <a:t>（配偶者）</a:t>
                </a:r>
              </a:p>
            </p:txBody>
          </p:sp>
        </p:grpSp>
        <p:grpSp>
          <p:nvGrpSpPr>
            <p:cNvPr id="12" name="グループ化 11">
              <a:extLst>
                <a:ext uri="{FF2B5EF4-FFF2-40B4-BE49-F238E27FC236}">
                  <a16:creationId xmlns:a16="http://schemas.microsoft.com/office/drawing/2014/main" id="{E460F00B-E892-7B9B-2A93-4BA608DA7C5D}"/>
                </a:ext>
              </a:extLst>
            </p:cNvPr>
            <p:cNvGrpSpPr/>
            <p:nvPr/>
          </p:nvGrpSpPr>
          <p:grpSpPr>
            <a:xfrm>
              <a:off x="2999656" y="5589241"/>
              <a:ext cx="2006373" cy="981573"/>
              <a:chOff x="1743810" y="2421076"/>
              <a:chExt cx="1918884" cy="937623"/>
            </a:xfrm>
          </p:grpSpPr>
          <p:sp>
            <p:nvSpPr>
              <p:cNvPr id="28" name="テキスト ボックス 12">
                <a:extLst>
                  <a:ext uri="{FF2B5EF4-FFF2-40B4-BE49-F238E27FC236}">
                    <a16:creationId xmlns:a16="http://schemas.microsoft.com/office/drawing/2014/main" id="{925022EB-55CC-4454-BA65-13041C4EAFCB}"/>
                  </a:ext>
                </a:extLst>
              </p:cNvPr>
              <p:cNvSpPr txBox="1"/>
              <p:nvPr/>
            </p:nvSpPr>
            <p:spPr>
              <a:xfrm>
                <a:off x="2489048" y="2787199"/>
                <a:ext cx="1173646" cy="5715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BIZ UDPゴシック" panose="020B0400000000000000" pitchFamily="50" charset="-128"/>
                    <a:ea typeface="BIZ UDPゴシック" panose="020B0400000000000000" pitchFamily="50" charset="-128"/>
                  </a:rPr>
                  <a:t>妻：</a:t>
                </a:r>
                <a:r>
                  <a:rPr kumimoji="1" lang="en-US" altLang="ja-JP" sz="1400" dirty="0">
                    <a:latin typeface="BIZ UDPゴシック" panose="020B0400000000000000" pitchFamily="50" charset="-128"/>
                    <a:ea typeface="BIZ UDPゴシック" panose="020B0400000000000000" pitchFamily="50" charset="-128"/>
                  </a:rPr>
                  <a:t>B</a:t>
                </a:r>
                <a:r>
                  <a:rPr kumimoji="1" lang="ja-JP" altLang="en-US" sz="1400" dirty="0">
                    <a:latin typeface="BIZ UDPゴシック" panose="020B0400000000000000" pitchFamily="50" charset="-128"/>
                    <a:ea typeface="BIZ UDPゴシック" panose="020B0400000000000000" pitchFamily="50" charset="-128"/>
                  </a:rPr>
                  <a:t>さん</a:t>
                </a:r>
                <a:endParaRPr kumimoji="1" lang="en-US" altLang="ja-JP" sz="1400" dirty="0">
                  <a:latin typeface="BIZ UDPゴシック" panose="020B0400000000000000" pitchFamily="50" charset="-128"/>
                  <a:ea typeface="BIZ UDPゴシック" panose="020B0400000000000000" pitchFamily="50" charset="-128"/>
                </a:endParaRPr>
              </a:p>
              <a:p>
                <a:pPr algn="ctr"/>
                <a:r>
                  <a:rPr kumimoji="1" lang="ja-JP" altLang="en-US" sz="1400" dirty="0">
                    <a:latin typeface="BIZ UDPゴシック" panose="020B0400000000000000" pitchFamily="50" charset="-128"/>
                    <a:ea typeface="BIZ UDPゴシック" panose="020B0400000000000000" pitchFamily="50" charset="-128"/>
                  </a:rPr>
                  <a:t>（配偶者）</a:t>
                </a:r>
              </a:p>
            </p:txBody>
          </p:sp>
          <p:pic>
            <p:nvPicPr>
              <p:cNvPr id="29" name="図 28">
                <a:extLst>
                  <a:ext uri="{FF2B5EF4-FFF2-40B4-BE49-F238E27FC236}">
                    <a16:creationId xmlns:a16="http://schemas.microsoft.com/office/drawing/2014/main" id="{2C595BBD-C894-A7C4-3A8F-C55DD2DEE622}"/>
                  </a:ext>
                </a:extLst>
              </p:cNvPr>
              <p:cNvPicPr>
                <a:picLocks noChangeAspect="1"/>
              </p:cNvPicPr>
              <p:nvPr/>
            </p:nvPicPr>
            <p:blipFill>
              <a:blip r:embed="rId7"/>
              <a:stretch>
                <a:fillRect/>
              </a:stretch>
            </p:blipFill>
            <p:spPr>
              <a:xfrm>
                <a:off x="1743810" y="2421076"/>
                <a:ext cx="697906" cy="894190"/>
              </a:xfrm>
              <a:prstGeom prst="rect">
                <a:avLst/>
              </a:prstGeom>
            </p:spPr>
          </p:pic>
        </p:grpSp>
        <p:grpSp>
          <p:nvGrpSpPr>
            <p:cNvPr id="6" name="グループ化 5">
              <a:extLst>
                <a:ext uri="{FF2B5EF4-FFF2-40B4-BE49-F238E27FC236}">
                  <a16:creationId xmlns:a16="http://schemas.microsoft.com/office/drawing/2014/main" id="{0342185E-0A76-B443-1448-32D2E8E474D5}"/>
                </a:ext>
              </a:extLst>
            </p:cNvPr>
            <p:cNvGrpSpPr/>
            <p:nvPr/>
          </p:nvGrpSpPr>
          <p:grpSpPr>
            <a:xfrm>
              <a:off x="2927648" y="3789040"/>
              <a:ext cx="2076895" cy="915153"/>
              <a:chOff x="70804" y="1004911"/>
              <a:chExt cx="2076895" cy="1528188"/>
            </a:xfrm>
          </p:grpSpPr>
          <p:pic>
            <p:nvPicPr>
              <p:cNvPr id="37" name="図 36">
                <a:extLst>
                  <a:ext uri="{FF2B5EF4-FFF2-40B4-BE49-F238E27FC236}">
                    <a16:creationId xmlns:a16="http://schemas.microsoft.com/office/drawing/2014/main" id="{81BE6515-AA66-4291-B9BB-A174760FB9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04" y="1004911"/>
                <a:ext cx="831683" cy="1456218"/>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9">
                <a:extLst>
                  <a:ext uri="{FF2B5EF4-FFF2-40B4-BE49-F238E27FC236}">
                    <a16:creationId xmlns:a16="http://schemas.microsoft.com/office/drawing/2014/main" id="{556D603A-0CFE-4CC0-BC9A-1D1AA5F5ED79}"/>
                  </a:ext>
                </a:extLst>
              </p:cNvPr>
              <p:cNvSpPr txBox="1"/>
              <p:nvPr/>
            </p:nvSpPr>
            <p:spPr>
              <a:xfrm>
                <a:off x="862350" y="1598427"/>
                <a:ext cx="1285349" cy="9346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BIZ UDPゴシック" panose="020B0400000000000000" pitchFamily="50" charset="-128"/>
                    <a:ea typeface="BIZ UDPゴシック" panose="020B0400000000000000" pitchFamily="50" charset="-128"/>
                  </a:rPr>
                  <a:t>夫：</a:t>
                </a:r>
                <a:r>
                  <a:rPr kumimoji="1" lang="en-US" altLang="ja-JP" sz="1400" dirty="0">
                    <a:latin typeface="BIZ UDPゴシック" panose="020B0400000000000000" pitchFamily="50" charset="-128"/>
                    <a:ea typeface="BIZ UDPゴシック" panose="020B0400000000000000" pitchFamily="50" charset="-128"/>
                  </a:rPr>
                  <a:t>A</a:t>
                </a:r>
                <a:r>
                  <a:rPr kumimoji="1" lang="ja-JP" altLang="en-US" sz="1400" dirty="0">
                    <a:latin typeface="BIZ UDPゴシック" panose="020B0400000000000000" pitchFamily="50" charset="-128"/>
                    <a:ea typeface="BIZ UDPゴシック" panose="020B0400000000000000" pitchFamily="50" charset="-128"/>
                  </a:rPr>
                  <a:t>さん</a:t>
                </a:r>
                <a:endParaRPr kumimoji="1" lang="en-US" altLang="ja-JP" sz="1400" dirty="0">
                  <a:latin typeface="BIZ UDPゴシック" panose="020B0400000000000000" pitchFamily="50" charset="-128"/>
                  <a:ea typeface="BIZ UDPゴシック" panose="020B0400000000000000" pitchFamily="50" charset="-128"/>
                </a:endParaRPr>
              </a:p>
              <a:p>
                <a:pPr algn="ctr"/>
                <a:r>
                  <a:rPr kumimoji="1" lang="ja-JP" altLang="en-US" sz="1400" dirty="0">
                    <a:latin typeface="BIZ UDPゴシック" panose="020B0400000000000000" pitchFamily="50" charset="-128"/>
                    <a:ea typeface="BIZ UDPゴシック" panose="020B0400000000000000" pitchFamily="50" charset="-128"/>
                  </a:rPr>
                  <a:t>（本人）</a:t>
                </a:r>
              </a:p>
            </p:txBody>
          </p:sp>
        </p:grpSp>
      </p:grpSp>
      <p:pic>
        <p:nvPicPr>
          <p:cNvPr id="2" name="録音５ページ">
            <a:hlinkClick r:id="" action="ppaction://media"/>
            <a:extLst>
              <a:ext uri="{FF2B5EF4-FFF2-40B4-BE49-F238E27FC236}">
                <a16:creationId xmlns:a16="http://schemas.microsoft.com/office/drawing/2014/main" id="{AE78D293-E06C-75B3-B38A-A466100861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87744" y="343839"/>
            <a:ext cx="609600" cy="609600"/>
          </a:xfrm>
          <a:prstGeom prst="rect">
            <a:avLst/>
          </a:prstGeom>
        </p:spPr>
      </p:pic>
    </p:spTree>
    <p:extLst>
      <p:ext uri="{BB962C8B-B14F-4D97-AF65-F5344CB8AC3E}">
        <p14:creationId xmlns:p14="http://schemas.microsoft.com/office/powerpoint/2010/main" val="3939554822"/>
      </p:ext>
    </p:extLst>
  </p:cSld>
  <p:clrMapOvr>
    <a:masterClrMapping/>
  </p:clrMapOvr>
  <mc:AlternateContent xmlns:mc="http://schemas.openxmlformats.org/markup-compatibility/2006" xmlns:p14="http://schemas.microsoft.com/office/powerpoint/2010/main">
    <mc:Choice Requires="p14">
      <p:transition spd="slow" p14:dur="2000" advTm="165597"/>
    </mc:Choice>
    <mc:Fallback xmlns="">
      <p:transition spd="slow" advTm="165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7"/>
        <p14:stopEvt time="165044" objId="7"/>
      </p14:showEvtLst>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2245</TotalTime>
  <Words>2319</Words>
  <Application>Microsoft Office PowerPoint</Application>
  <PresentationFormat>ワイド画面</PresentationFormat>
  <Paragraphs>280</Paragraphs>
  <Slides>5</Slides>
  <Notes>5</Notes>
  <HiddenSlides>0</HiddenSlides>
  <MMClips>5</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vt:i4>
      </vt:variant>
    </vt:vector>
  </HeadingPairs>
  <TitlesOfParts>
    <vt:vector size="10" baseType="lpstr">
      <vt:lpstr>BIZ UDPゴシック</vt:lpstr>
      <vt:lpstr>游ゴシック</vt:lpstr>
      <vt:lpstr>游ゴシック Light</vt:lpstr>
      <vt:lpstr>Arial</vt:lpstr>
      <vt:lpstr>Office テーマ</vt:lpstr>
      <vt:lpstr>令和7年度 退職医療事業のご案内 ＜退職時の手続き＞</vt:lpstr>
      <vt:lpstr>１　退職医療事業について</vt:lpstr>
      <vt:lpstr>２　加入に関する基本事項と注意点</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退職医療事業のご案内 （退職時の手続き） </dc:title>
  <dc:creator>kg09</dc:creator>
  <cp:lastModifiedBy>kg01</cp:lastModifiedBy>
  <cp:revision>243</cp:revision>
  <cp:lastPrinted>2025-12-22T05:45:56Z</cp:lastPrinted>
  <dcterms:created xsi:type="dcterms:W3CDTF">2020-09-03T08:35:27Z</dcterms:created>
  <dcterms:modified xsi:type="dcterms:W3CDTF">2026-01-15T08:03:30Z</dcterms:modified>
</cp:coreProperties>
</file>